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13"/>
  </p:notesMasterIdLst>
  <p:handoutMasterIdLst>
    <p:handoutMasterId r:id="rId14"/>
  </p:handoutMasterIdLst>
  <p:sldIdLst>
    <p:sldId id="329" r:id="rId3"/>
    <p:sldId id="314" r:id="rId4"/>
    <p:sldId id="302" r:id="rId5"/>
    <p:sldId id="295" r:id="rId6"/>
    <p:sldId id="296" r:id="rId7"/>
    <p:sldId id="293" r:id="rId8"/>
    <p:sldId id="299" r:id="rId9"/>
    <p:sldId id="304" r:id="rId10"/>
    <p:sldId id="309" r:id="rId11"/>
    <p:sldId id="330" r:id="rId12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14" autoAdjust="0"/>
    <p:restoredTop sz="52326" autoAdjust="0"/>
  </p:normalViewPr>
  <p:slideViewPr>
    <p:cSldViewPr>
      <p:cViewPr varScale="1">
        <p:scale>
          <a:sx n="56" d="100"/>
          <a:sy n="56" d="100"/>
        </p:scale>
        <p:origin x="214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16539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919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80016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CA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E50B21-DBA2-4B0E-9C43-47E8407567BC}" type="slidenum">
              <a:rPr lang="en-CA" altLang="en-US"/>
              <a:pPr eaLnBrk="1" hangingPunct="1"/>
              <a:t>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6459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4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0485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09460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924E5A-32AF-49E8-B4B3-37500F9EA103}" type="slidenum">
              <a:rPr lang="en-CA" altLang="en-US"/>
              <a:pPr eaLnBrk="1" hangingPunct="1"/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383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924E5A-32AF-49E8-B4B3-37500F9EA103}" type="slidenum">
              <a:rPr lang="en-CA" altLang="en-US"/>
              <a:pPr eaLnBrk="1" hangingPunct="1"/>
              <a:t>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6676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924E5A-32AF-49E8-B4B3-37500F9EA103}" type="slidenum">
              <a:rPr lang="en-CA" altLang="en-US"/>
              <a:pPr eaLnBrk="1" hangingPunct="1"/>
              <a:t>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5620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9593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hyperlink" Target="https://www.ontario.ca/document/workplace-violence-school-boards-guide-law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339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5 </a:t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Next steps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69569" y="806861"/>
            <a:ext cx="4390620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en-CA" b="1" dirty="0" smtClean="0">
                <a:latin typeface="Arial" pitchFamily="34" charset="0"/>
                <a:ea typeface="+mn-ea"/>
                <a:cs typeface="Arial" pitchFamily="34" charset="0"/>
              </a:rPr>
              <a:t>Addressing Challenging Behaviour in the Early Years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5976" y="3615173"/>
            <a:ext cx="5546377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CA" altLang="en-US" sz="2800"/>
              <a:t>A </a:t>
            </a:r>
            <a:r>
              <a:rPr lang="en-CA" altLang="en-US" sz="2800"/>
              <a:t>resource </a:t>
            </a:r>
            <a:r>
              <a:rPr lang="en-CA" altLang="en-US" sz="2800" dirty="0"/>
              <a:t>created by </a:t>
            </a:r>
            <a:r>
              <a:rPr lang="en-CA" altLang="en-US" sz="2800" dirty="0" smtClean="0"/>
              <a:t>the</a:t>
            </a:r>
            <a:br>
              <a:rPr lang="en-CA" altLang="en-US" sz="2800" dirty="0" smtClean="0"/>
            </a:br>
            <a:r>
              <a:rPr lang="en-CA" altLang="en-US" sz="2800" dirty="0" smtClean="0"/>
              <a:t>Ontario </a:t>
            </a:r>
            <a:r>
              <a:rPr lang="en-CA" altLang="en-US" sz="2800" dirty="0"/>
              <a:t>Secondary </a:t>
            </a:r>
            <a:r>
              <a:rPr lang="en-CA" altLang="en-US" sz="2800" dirty="0" smtClean="0"/>
              <a:t>School Teachers’ </a:t>
            </a:r>
            <a:r>
              <a:rPr lang="en-CA" altLang="en-US" sz="2800" dirty="0"/>
              <a:t>Federation</a:t>
            </a:r>
            <a:br>
              <a:rPr lang="en-CA" altLang="en-US" sz="2800" dirty="0"/>
            </a:br>
            <a:r>
              <a:rPr lang="en-CA" altLang="en-US" sz="2800" dirty="0"/>
              <a:t>© </a:t>
            </a:r>
            <a:r>
              <a:rPr lang="en-CA" altLang="en-US" sz="2800" dirty="0" smtClean="0"/>
              <a:t>2018</a:t>
            </a:r>
            <a:endParaRPr lang="en-US" altLang="en-US" sz="2800" dirty="0"/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42" y="3320253"/>
            <a:ext cx="5190755" cy="2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66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339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3528392" cy="2464180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END OF</a:t>
            </a:r>
            <a: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5 </a:t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Next steps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339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5 </a:t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Next steps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  <p:pic>
        <p:nvPicPr>
          <p:cNvPr id="10" name="PP5_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483768" y="1052736"/>
            <a:ext cx="8229600" cy="1354137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003399">
                    <a:alpha val="65000"/>
                  </a:srgbClr>
                </a:solidFill>
              </a:rPr>
              <a:t>Next steps</a:t>
            </a:r>
            <a:endParaRPr lang="en-CA" altLang="en-US" b="1" dirty="0" smtClean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504456" y="2204864"/>
            <a:ext cx="8013700" cy="423862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Workload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Progress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Physical safety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Compassion fatigue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2" name="PP5_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5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917848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3399">
                    <a:alpha val="65000"/>
                  </a:srgbClr>
                </a:solidFill>
              </a:rPr>
              <a:t>Steps to take</a:t>
            </a:r>
            <a:endParaRPr lang="en-CA" b="1" dirty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888232"/>
            <a:ext cx="6131024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CA" altLang="en-US" dirty="0" smtClean="0"/>
              <a:t>Gather data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Use the EDI</a:t>
            </a:r>
            <a:endParaRPr lang="en-CA" altLang="en-US" dirty="0" smtClean="0"/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Share information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ECEs &amp; Teachers refer students to Special Education</a:t>
            </a:r>
            <a:endParaRPr lang="en-CA" altLang="en-US" dirty="0" smtClean="0"/>
          </a:p>
          <a:p>
            <a:pPr eaLnBrk="1" hangingPunct="1"/>
            <a:endParaRPr lang="en-CA" dirty="0"/>
          </a:p>
          <a:p>
            <a:endParaRPr lang="en-CA" dirty="0"/>
          </a:p>
        </p:txBody>
      </p:sp>
      <p:pic>
        <p:nvPicPr>
          <p:cNvPr id="4" name="PP5_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016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8580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3399">
                    <a:alpha val="65000"/>
                  </a:srgbClr>
                </a:solidFill>
              </a:rPr>
              <a:t>Steps to take</a:t>
            </a:r>
            <a:endParaRPr lang="en-CA" b="1" dirty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447056"/>
            <a:ext cx="6203032" cy="4525963"/>
          </a:xfrm>
        </p:spPr>
        <p:txBody>
          <a:bodyPr/>
          <a:lstStyle/>
          <a:p>
            <a:pPr marL="0" indent="0">
              <a:buNone/>
            </a:pPr>
            <a:r>
              <a:rPr lang="en-CA" b="1" dirty="0"/>
              <a:t>Speak </a:t>
            </a:r>
            <a:r>
              <a:rPr lang="en-CA" b="1" dirty="0" smtClean="0"/>
              <a:t>to: </a:t>
            </a:r>
          </a:p>
          <a:p>
            <a:r>
              <a:rPr lang="en-CA" dirty="0" smtClean="0"/>
              <a:t>EAs, ESPs, PSSPs, SSTs, CYWs, LSTs, RSTs, PSWs</a:t>
            </a:r>
            <a:endParaRPr lang="en-CA" dirty="0"/>
          </a:p>
          <a:p>
            <a:r>
              <a:rPr lang="en-US" dirty="0" smtClean="0"/>
              <a:t>Your immediate supervisor</a:t>
            </a:r>
            <a:r>
              <a:rPr lang="en-CA" dirty="0" smtClean="0"/>
              <a:t> regarding training</a:t>
            </a:r>
          </a:p>
          <a:p>
            <a:r>
              <a:rPr lang="en-US" dirty="0"/>
              <a:t>Y</a:t>
            </a:r>
            <a:r>
              <a:rPr lang="en-US" dirty="0" smtClean="0"/>
              <a:t>our local OSSTF/FEESO office</a:t>
            </a:r>
          </a:p>
        </p:txBody>
      </p:sp>
      <p:pic>
        <p:nvPicPr>
          <p:cNvPr id="4" name="PP5_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016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619672" y="634827"/>
            <a:ext cx="8229600" cy="1570037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003399">
                    <a:alpha val="65000"/>
                  </a:srgbClr>
                </a:solidFill>
              </a:rPr>
              <a:t>Resources to access</a:t>
            </a:r>
            <a:endParaRPr lang="en-CA" altLang="en-US" b="1" dirty="0" smtClean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619672" y="1844824"/>
            <a:ext cx="6131024" cy="40655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smtClean="0"/>
              <a:t>OSSTF/FEESO workshops:</a:t>
            </a:r>
          </a:p>
          <a:p>
            <a:pPr eaLnBrk="1" hangingPunct="1"/>
            <a:r>
              <a:rPr lang="en-US" altLang="en-US" dirty="0" smtClean="0"/>
              <a:t>“The Early Learning Team”</a:t>
            </a:r>
          </a:p>
          <a:p>
            <a:pPr eaLnBrk="1" hangingPunct="1"/>
            <a:r>
              <a:rPr lang="en-US" altLang="en-US" dirty="0" smtClean="0"/>
              <a:t>“Working Together”</a:t>
            </a:r>
            <a:endParaRPr lang="en-US" altLang="en-US" dirty="0"/>
          </a:p>
          <a:p>
            <a:pPr eaLnBrk="1" hangingPunct="1"/>
            <a:r>
              <a:rPr lang="en-US" altLang="en-US" dirty="0" smtClean="0"/>
              <a:t>“Classroom Management for     the Early Years” 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2" name="PP5_ 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640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539552" y="490811"/>
            <a:ext cx="8229600" cy="1570037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003399">
                    <a:alpha val="65000"/>
                  </a:srgbClr>
                </a:solidFill>
              </a:rPr>
              <a:t>Resources</a:t>
            </a:r>
            <a:endParaRPr lang="en-CA" altLang="en-US" b="1" dirty="0" smtClean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497363"/>
          </a:xfrm>
        </p:spPr>
        <p:txBody>
          <a:bodyPr/>
          <a:lstStyle/>
          <a:p>
            <a:r>
              <a:rPr lang="en-US" altLang="en-US" dirty="0" smtClean="0"/>
              <a:t>www.teachspeced.com</a:t>
            </a:r>
          </a:p>
          <a:p>
            <a:pPr eaLnBrk="1" hangingPunct="1"/>
            <a:r>
              <a:rPr lang="en-US" altLang="en-US" dirty="0" smtClean="0"/>
              <a:t>www.college-ece.ca/en/Public/Resources </a:t>
            </a:r>
          </a:p>
          <a:p>
            <a:pPr eaLnBrk="1" hangingPunct="1"/>
            <a:r>
              <a:rPr lang="en-US" altLang="en-US" dirty="0" smtClean="0"/>
              <a:t>www.edugains.ca/newsite/Kindergarten/index.html </a:t>
            </a:r>
            <a:endParaRPr lang="en-US" altLang="en-US" dirty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2" name="PP5_ 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7055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62880" y="188640"/>
            <a:ext cx="8229600" cy="1570037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003399">
                    <a:alpha val="65000"/>
                  </a:srgbClr>
                </a:solidFill>
              </a:rPr>
              <a:t>Resources</a:t>
            </a:r>
            <a:endParaRPr lang="en-CA" altLang="en-US" b="1" dirty="0" smtClean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724544" y="1398637"/>
            <a:ext cx="7787208" cy="449736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Workplace Violence in School Boards: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A Guide to the Law</a:t>
            </a:r>
            <a:endParaRPr lang="en-US" dirty="0">
              <a:hlinkClick r:id="rId5" tooltip="Learn More"/>
            </a:endParaRPr>
          </a:p>
          <a:p>
            <a:r>
              <a:rPr lang="en-CA" dirty="0" smtClean="0"/>
              <a:t>www.ontario.ca/document/workplace-violence-school-boards-guide-law</a:t>
            </a:r>
            <a:r>
              <a:rPr lang="en-CA" dirty="0"/>
              <a:t>?_ga=2.258370890.1324672659.1521739013-180722288.1519064672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2" name="PP5_ 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529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53344"/>
            <a:ext cx="5688632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3399">
                    <a:alpha val="65000"/>
                  </a:srgbClr>
                </a:solidFill>
              </a:rPr>
              <a:t>Thanks</a:t>
            </a:r>
            <a:endParaRPr lang="en-CA" b="1" dirty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628800"/>
            <a:ext cx="6419056" cy="4525963"/>
          </a:xfrm>
        </p:spPr>
        <p:txBody>
          <a:bodyPr/>
          <a:lstStyle/>
          <a:p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To leave comments or feedback,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isit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www.osstf.on.ca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to connect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with your union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4" name="PP5_ 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4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2294</TotalTime>
  <Words>142</Words>
  <Application>Microsoft Office PowerPoint</Application>
  <PresentationFormat>On-screen Show (4:3)</PresentationFormat>
  <Paragraphs>68</Paragraphs>
  <Slides>10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ITC Franklin Gothic Std Book</vt:lpstr>
      <vt:lpstr>3_Custom Design</vt:lpstr>
      <vt:lpstr>2_Custom Design</vt:lpstr>
      <vt:lpstr>Section 5  Next steps</vt:lpstr>
      <vt:lpstr>Section 5  Next steps</vt:lpstr>
      <vt:lpstr>Next steps</vt:lpstr>
      <vt:lpstr>Steps to take</vt:lpstr>
      <vt:lpstr>Steps to take</vt:lpstr>
      <vt:lpstr>Resources to access</vt:lpstr>
      <vt:lpstr>Resources</vt:lpstr>
      <vt:lpstr>Resources</vt:lpstr>
      <vt:lpstr>Thanks</vt:lpstr>
      <vt:lpstr>END OF  Section 5  Next steps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373</cp:revision>
  <cp:lastPrinted>2018-04-06T15:10:45Z</cp:lastPrinted>
  <dcterms:created xsi:type="dcterms:W3CDTF">2012-07-09T14:46:26Z</dcterms:created>
  <dcterms:modified xsi:type="dcterms:W3CDTF">2018-10-26T18:58:17Z</dcterms:modified>
</cp:coreProperties>
</file>