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10"/>
  </p:notesMasterIdLst>
  <p:handoutMasterIdLst>
    <p:handoutMasterId r:id="rId11"/>
  </p:handoutMasterIdLst>
  <p:sldIdLst>
    <p:sldId id="327" r:id="rId3"/>
    <p:sldId id="306" r:id="rId4"/>
    <p:sldId id="279" r:id="rId5"/>
    <p:sldId id="297" r:id="rId6"/>
    <p:sldId id="287" r:id="rId7"/>
    <p:sldId id="268" r:id="rId8"/>
    <p:sldId id="328" r:id="rId9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80"/>
    <a:srgbClr val="66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88" autoAdjust="0"/>
    <p:restoredTop sz="52326" autoAdjust="0"/>
  </p:normalViewPr>
  <p:slideViewPr>
    <p:cSldViewPr>
      <p:cViewPr varScale="1">
        <p:scale>
          <a:sx n="56" d="100"/>
          <a:sy n="56" d="100"/>
        </p:scale>
        <p:origin x="214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665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8948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24038" y="255588"/>
            <a:ext cx="3284537" cy="24622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937" y="2895774"/>
            <a:ext cx="5975587" cy="6087328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B71C3B-A284-40C6-80FA-3AFB6DDE5337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6896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8B779F-59CB-43FA-852D-9CBA184D5B6E}" type="slidenum">
              <a:rPr lang="en-CA" altLang="en-US"/>
              <a:pPr eaLnBrk="1" hangingPunct="1"/>
              <a:t>5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b="0" i="0" u="none" cap="small" baseline="0" dirty="0" smtClean="0">
              <a:solidFill>
                <a:schemeClr val="tx1"/>
              </a:solidFill>
              <a:effectLst/>
              <a:latin typeface="+mn-lt"/>
            </a:endParaRPr>
          </a:p>
          <a:p>
            <a:pPr algn="l"/>
            <a:endParaRPr lang="en-US" b="0" i="0" cap="small" baseline="0" dirty="0" smtClean="0">
              <a:solidFill>
                <a:srgbClr val="222222"/>
              </a:solidFill>
              <a:effectLst/>
              <a:latin typeface="Helvetica Neue"/>
            </a:endParaRPr>
          </a:p>
          <a:p>
            <a:pPr algn="l"/>
            <a:endParaRPr lang="en-US" b="0" i="0" cap="small" dirty="0" smtClean="0">
              <a:solidFill>
                <a:srgbClr val="222222"/>
              </a:solidFill>
              <a:effectLst/>
              <a:latin typeface="Helvetica Neue"/>
            </a:endParaRPr>
          </a:p>
          <a:p>
            <a:pPr algn="ctr"/>
            <a:endParaRPr lang="en-US" b="0" i="0" cap="small" dirty="0" smtClean="0">
              <a:solidFill>
                <a:srgbClr val="222222"/>
              </a:solidFill>
              <a:effectLst/>
              <a:latin typeface="Helvetica Neue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C0447F-B48C-46A6-BFF6-0418E8BF2CCA}" type="slidenum">
              <a:rPr lang="en-CA" altLang="en-US"/>
              <a:pPr eaLnBrk="1" hangingPunct="1"/>
              <a:t>6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1578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99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55576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3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elevant written documents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69569" y="806861"/>
            <a:ext cx="4390620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en-CA" b="1" dirty="0" smtClean="0">
                <a:latin typeface="Arial" pitchFamily="34" charset="0"/>
                <a:ea typeface="+mn-ea"/>
                <a:cs typeface="Arial" pitchFamily="34" charset="0"/>
              </a:rPr>
              <a:t>Addressing Challenging Behaviour in the Early Years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5976" y="3615173"/>
            <a:ext cx="5546377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altLang="en-US" sz="2800"/>
              <a:t>A </a:t>
            </a:r>
            <a:r>
              <a:rPr lang="en-CA" altLang="en-US" sz="2800"/>
              <a:t>resource </a:t>
            </a:r>
            <a:r>
              <a:rPr lang="en-CA" altLang="en-US" sz="2800" dirty="0"/>
              <a:t>created by </a:t>
            </a:r>
            <a:r>
              <a:rPr lang="en-CA" altLang="en-US" sz="2800" dirty="0" smtClean="0"/>
              <a:t>the</a:t>
            </a:r>
            <a:br>
              <a:rPr lang="en-CA" altLang="en-US" sz="2800" dirty="0" smtClean="0"/>
            </a:br>
            <a:r>
              <a:rPr lang="en-CA" altLang="en-US" sz="2800" dirty="0" smtClean="0"/>
              <a:t>Ontario </a:t>
            </a:r>
            <a:r>
              <a:rPr lang="en-CA" altLang="en-US" sz="2800" dirty="0"/>
              <a:t>Secondary </a:t>
            </a:r>
            <a:r>
              <a:rPr lang="en-CA" altLang="en-US" sz="2800" dirty="0" smtClean="0"/>
              <a:t>School Teachers’ </a:t>
            </a:r>
            <a:r>
              <a:rPr lang="en-CA" altLang="en-US" sz="2800" dirty="0"/>
              <a:t>Federation</a:t>
            </a:r>
            <a:br>
              <a:rPr lang="en-CA" altLang="en-US" sz="2800" dirty="0"/>
            </a:br>
            <a:r>
              <a:rPr lang="en-CA" altLang="en-US" sz="2800" dirty="0"/>
              <a:t>© </a:t>
            </a:r>
            <a:r>
              <a:rPr lang="en-CA" altLang="en-US" sz="2800" dirty="0" smtClean="0"/>
              <a:t>2018</a:t>
            </a:r>
            <a:endParaRPr lang="en-US" altLang="en-US" sz="2800" dirty="0"/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42" y="3320253"/>
            <a:ext cx="5190755" cy="2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0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99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55576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3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elevant written documents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  <p:pic>
        <p:nvPicPr>
          <p:cNvPr id="2" name="PP3_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6022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47664" y="1205880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rgbClr val="FF9900">
                    <a:alpha val="65000"/>
                  </a:srgbClr>
                </a:solidFill>
              </a:rPr>
              <a:t>Relevant Legislation</a:t>
            </a:r>
            <a:endParaRPr lang="en-CA" altLang="en-US" b="1" dirty="0" smtClean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547664" y="2316703"/>
            <a:ext cx="8229600" cy="4525963"/>
          </a:xfrm>
        </p:spPr>
        <p:txBody>
          <a:bodyPr/>
          <a:lstStyle/>
          <a:p>
            <a:r>
              <a:rPr lang="en-US" altLang="en-US" dirty="0" err="1" smtClean="0"/>
              <a:t>OHSA</a:t>
            </a:r>
            <a:r>
              <a:rPr lang="en-US" altLang="en-US" dirty="0" smtClean="0"/>
              <a:t>—Section 25, 27, 28</a:t>
            </a:r>
          </a:p>
          <a:p>
            <a:r>
              <a:rPr lang="en-US" altLang="en-US" dirty="0" smtClean="0"/>
              <a:t>CY &amp; FSA—Reg. 70, Section 109</a:t>
            </a:r>
          </a:p>
          <a:p>
            <a:r>
              <a:rPr lang="en-US" altLang="en-US" dirty="0" smtClean="0"/>
              <a:t>Education Act—Duty of Care</a:t>
            </a:r>
          </a:p>
          <a:p>
            <a:endParaRPr lang="en-US" altLang="en-US" dirty="0" smtClean="0"/>
          </a:p>
          <a:p>
            <a:endParaRPr lang="en-CA" altLang="en-US" dirty="0" smtClean="0"/>
          </a:p>
        </p:txBody>
      </p:sp>
      <p:pic>
        <p:nvPicPr>
          <p:cNvPr id="2" name="PP3_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87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1169474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9900">
                    <a:alpha val="65000"/>
                  </a:srgbClr>
                </a:solidFill>
              </a:rPr>
              <a:t>Relevant Documents</a:t>
            </a:r>
            <a:endParaRPr lang="en-CA" b="1" dirty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2324542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Board Policies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School Polices</a:t>
            </a:r>
          </a:p>
          <a:p>
            <a:pPr>
              <a:spcBef>
                <a:spcPts val="0"/>
              </a:spcBef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Board Procedures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School Procedures</a:t>
            </a:r>
            <a:endParaRPr lang="en-CA" dirty="0"/>
          </a:p>
        </p:txBody>
      </p:sp>
      <p:pic>
        <p:nvPicPr>
          <p:cNvPr id="4" name="PP3_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01216" y="980728"/>
            <a:ext cx="8229600" cy="1143000"/>
          </a:xfrm>
        </p:spPr>
        <p:txBody>
          <a:bodyPr/>
          <a:lstStyle/>
          <a:p>
            <a:pPr algn="l"/>
            <a:r>
              <a:rPr lang="en-US" altLang="en-US" sz="4000" b="1" dirty="0" smtClean="0">
                <a:solidFill>
                  <a:srgbClr val="FF9900">
                    <a:alpha val="65000"/>
                  </a:srgbClr>
                </a:solidFill>
              </a:rPr>
              <a:t>Relevant OSSTF/FEESO Policies</a:t>
            </a:r>
            <a:endParaRPr lang="en-CA" altLang="en-US" sz="4000" b="1" dirty="0" smtClean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12329" y="2190403"/>
            <a:ext cx="8496175" cy="4310062"/>
          </a:xfrm>
        </p:spPr>
        <p:txBody>
          <a:bodyPr/>
          <a:lstStyle/>
          <a:p>
            <a:r>
              <a:rPr lang="en-GB" altLang="en-US" dirty="0" smtClean="0"/>
              <a:t>11.8	Early Learning and Care Programs</a:t>
            </a:r>
          </a:p>
          <a:p>
            <a:r>
              <a:rPr lang="en-GB" altLang="en-US" dirty="0" smtClean="0"/>
              <a:t>7.11	Special Education </a:t>
            </a:r>
          </a:p>
          <a:p>
            <a:endParaRPr lang="en-CA" altLang="en-US" dirty="0" smtClean="0"/>
          </a:p>
          <a:p>
            <a:pPr marL="0" indent="0">
              <a:buNone/>
            </a:pPr>
            <a:r>
              <a:rPr lang="en-US" altLang="en-US" sz="2000" dirty="0" smtClean="0"/>
              <a:t>www.osstf.on.ca/en-CA/about-us/constitution-bylaws-policies.aspx </a:t>
            </a:r>
            <a:endParaRPr lang="en-CA" altLang="en-US" sz="2000" dirty="0" smtClean="0"/>
          </a:p>
        </p:txBody>
      </p:sp>
      <p:pic>
        <p:nvPicPr>
          <p:cNvPr id="2" name="PP3_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532" y="5987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691680" y="1007546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9900">
                    <a:alpha val="65000"/>
                  </a:srgbClr>
                </a:solidFill>
              </a:rPr>
              <a:t>Relevant Language in </a:t>
            </a:r>
            <a:br>
              <a:rPr lang="en-US" altLang="en-US" b="1" dirty="0" smtClean="0">
                <a:solidFill>
                  <a:srgbClr val="FF9900">
                    <a:alpha val="65000"/>
                  </a:srgbClr>
                </a:solidFill>
              </a:rPr>
            </a:br>
            <a:r>
              <a:rPr lang="en-US" altLang="en-US" b="1" dirty="0" smtClean="0">
                <a:solidFill>
                  <a:srgbClr val="FF9900">
                    <a:alpha val="65000"/>
                  </a:srgbClr>
                </a:solidFill>
              </a:rPr>
              <a:t>Collective Agreements</a:t>
            </a:r>
            <a:endParaRPr lang="en-CA" altLang="en-US" b="1" dirty="0" smtClean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691680" y="2333108"/>
            <a:ext cx="8229600" cy="45259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dirty="0" smtClean="0"/>
              <a:t>Class size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dirty="0" smtClean="0"/>
              <a:t>Workload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dirty="0" smtClean="0"/>
              <a:t>Training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dirty="0" smtClean="0"/>
              <a:t>Equipment</a:t>
            </a:r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endParaRPr lang="en-CA" altLang="en-US" dirty="0" smtClean="0"/>
          </a:p>
        </p:txBody>
      </p:sp>
      <p:pic>
        <p:nvPicPr>
          <p:cNvPr id="2" name="PP3_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99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3528392" cy="273630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 OF</a:t>
            </a:r>
            <a:b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3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elevant written documents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2265</TotalTime>
  <Words>75</Words>
  <Application>Microsoft Office PowerPoint</Application>
  <PresentationFormat>On-screen Show (4:3)</PresentationFormat>
  <Paragraphs>34</Paragraphs>
  <Slides>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Helvetica Neue</vt:lpstr>
      <vt:lpstr>ITC Franklin Gothic Std Book</vt:lpstr>
      <vt:lpstr>3_Custom Design</vt:lpstr>
      <vt:lpstr>2_Custom Design</vt:lpstr>
      <vt:lpstr>Section 3 Understanding relevant written documents</vt:lpstr>
      <vt:lpstr>Section 3 Understanding relevant written documents</vt:lpstr>
      <vt:lpstr>Relevant Legislation</vt:lpstr>
      <vt:lpstr>Relevant Documents</vt:lpstr>
      <vt:lpstr>Relevant OSSTF/FEESO Policies</vt:lpstr>
      <vt:lpstr>Relevant Language in  Collective Agreements</vt:lpstr>
      <vt:lpstr>END OF  Section 3 Understanding relevant written documents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375</cp:revision>
  <cp:lastPrinted>2018-04-06T15:10:45Z</cp:lastPrinted>
  <dcterms:created xsi:type="dcterms:W3CDTF">2012-07-09T14:46:26Z</dcterms:created>
  <dcterms:modified xsi:type="dcterms:W3CDTF">2018-10-26T18:56:55Z</dcterms:modified>
</cp:coreProperties>
</file>