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871" r:id="rId2"/>
    <p:sldMasterId id="2147483868" r:id="rId3"/>
  </p:sldMasterIdLst>
  <p:notesMasterIdLst>
    <p:notesMasterId r:id="rId20"/>
  </p:notesMasterIdLst>
  <p:handoutMasterIdLst>
    <p:handoutMasterId r:id="rId21"/>
  </p:handoutMasterIdLst>
  <p:sldIdLst>
    <p:sldId id="327" r:id="rId4"/>
    <p:sldId id="283" r:id="rId5"/>
    <p:sldId id="318" r:id="rId6"/>
    <p:sldId id="324" r:id="rId7"/>
    <p:sldId id="310" r:id="rId8"/>
    <p:sldId id="282" r:id="rId9"/>
    <p:sldId id="261" r:id="rId10"/>
    <p:sldId id="284" r:id="rId11"/>
    <p:sldId id="321" r:id="rId12"/>
    <p:sldId id="322" r:id="rId13"/>
    <p:sldId id="289" r:id="rId14"/>
    <p:sldId id="323" r:id="rId15"/>
    <p:sldId id="288" r:id="rId16"/>
    <p:sldId id="266" r:id="rId17"/>
    <p:sldId id="292" r:id="rId18"/>
    <p:sldId id="328" r:id="rId19"/>
  </p:sldIdLst>
  <p:sldSz cx="9144000" cy="6858000" type="screen4x3"/>
  <p:notesSz cx="7026275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52326" autoAdjust="0"/>
  </p:normalViewPr>
  <p:slideViewPr>
    <p:cSldViewPr>
      <p:cViewPr varScale="1">
        <p:scale>
          <a:sx n="56" d="100"/>
          <a:sy n="56" d="100"/>
        </p:scale>
        <p:origin x="261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68" y="24"/>
      </p:cViewPr>
      <p:guideLst>
        <p:guide orient="horz" pos="2933"/>
        <p:guide pos="221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1081C5-35A2-478E-B03F-8C3DCADC12DC}" type="datetimeFigureOut">
              <a:rPr lang="en-CA"/>
              <a:pPr>
                <a:defRPr/>
              </a:pPr>
              <a:t>2018-10-26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4753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4753"/>
            <a:ext cx="3044719" cy="4659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C2687A-8886-4551-8435-BAA71E7756BD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 Supporting Members…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05B4D3A-A905-4DFD-B3C8-2950B6FEF929}" type="datetimeFigureOut">
              <a:rPr lang="en-CA"/>
              <a:pPr>
                <a:defRPr/>
              </a:pPr>
              <a:t>2018-10-26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98650" y="328613"/>
            <a:ext cx="3062288" cy="2297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62753" y="2822625"/>
            <a:ext cx="5900770" cy="6014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4753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OSSTF/FEESO Leadership 2012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4753"/>
            <a:ext cx="3044719" cy="4659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03D7E5-CC16-42B6-AD1A-0DEAE2DA7175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1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755293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57247">
              <a:defRPr/>
            </a:pPr>
            <a:endParaRPr lang="en-CA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7A1492-4488-4C63-BD19-E5732549A517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E526BF-B717-4899-AA7A-9B74056D2B15}" type="datetime1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2018-10-26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578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A914EDE-458B-459C-B4CE-C0D694031906}" type="slidenum">
              <a:rPr lang="en-CA" altLang="en-US"/>
              <a:pPr eaLnBrk="1" hangingPunct="1"/>
              <a:t>11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A914EDE-458B-459C-B4CE-C0D694031906}" type="slidenum">
              <a:rPr lang="en-CA" altLang="en-US"/>
              <a:pPr eaLnBrk="1" hangingPunct="1"/>
              <a:t>12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101837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99844A-D4A1-484F-9BDD-6DD7255BF7D4}" type="slidenum">
              <a:rPr lang="en-CA" altLang="en-US"/>
              <a:pPr eaLnBrk="1" hangingPunct="1"/>
              <a:t>13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endParaRPr lang="en-CA" alt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3C81365-F817-4A65-98A9-A978C2F805D0}" type="slidenum">
              <a:rPr lang="en-CA" altLang="en-US"/>
              <a:pPr eaLnBrk="1" hangingPunct="1"/>
              <a:t>14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9FDD203-69E9-45EA-9859-D5FCFA04E438}" type="slidenum">
              <a:rPr lang="en-CA" altLang="en-US"/>
              <a:pPr eaLnBrk="1" hangingPunct="1"/>
              <a:t>15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429479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99BDEE2-9A1B-4163-9861-FD6C68196E3A}" type="slidenum">
              <a:rPr lang="en-CA" altLang="en-US"/>
              <a:pPr eaLnBrk="1" hangingPunct="1"/>
              <a:t>16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256489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aseline="0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99BDEE2-9A1B-4163-9861-FD6C68196E3A}" type="slidenum">
              <a:rPr lang="en-CA" altLang="en-US"/>
              <a:pPr eaLnBrk="1" hangingPunct="1"/>
              <a:t>2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3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033158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60A1222-05C3-4BF1-8DCD-126C9A02E0A7}" type="datetime1">
              <a:rPr lang="en-CA" smtClean="0">
                <a:solidFill>
                  <a:prstClr val="black"/>
                </a:solidFill>
              </a:rPr>
              <a:pPr/>
              <a:t>2018-10-26</a:t>
            </a:fld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7A1492-4488-4C63-BD19-E5732549A517}" type="slidenum">
              <a:rPr lang="en-CA" smtClean="0">
                <a:solidFill>
                  <a:prstClr val="black"/>
                </a:solidFill>
              </a:rPr>
              <a:pPr/>
              <a:t>4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76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i="1" dirty="0" smtClean="0">
              <a:solidFill>
                <a:srgbClr val="FF0000"/>
              </a:solidFill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5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226034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4CE6CE9-1582-4EA1-8493-A4680A01F9A4}" type="slidenum">
              <a:rPr lang="en-CA" altLang="en-US"/>
              <a:pPr eaLnBrk="1" hangingPunct="1"/>
              <a:t>6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BF3F8B-1788-416C-B9C2-EE4562DF7233}" type="slidenum">
              <a:rPr lang="en-CA" altLang="en-US"/>
              <a:pPr eaLnBrk="1" hangingPunct="1"/>
              <a:t>7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endParaRPr lang="en-CA" alt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B7C08F9-B2F4-4BEA-AE77-85385A3F8661}" type="slidenum">
              <a:rPr lang="en-CA" altLang="en-US"/>
              <a:pPr eaLnBrk="1" hangingPunct="1"/>
              <a:t>8</a:t>
            </a:fld>
            <a:endParaRPr lang="en-CA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57247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7A1492-4488-4C63-BD19-E5732549A517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D375-9FBD-483D-B7E9-ECFD1454E2FE}" type="datetime1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2018-10-26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12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S-blue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9FE0D-2404-4034-ABCD-99CD53C8DF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81" y="4581128"/>
            <a:ext cx="9501761" cy="24491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521" y="5580604"/>
            <a:ext cx="2943479" cy="123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005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DDB-BBF8-4DBF-A55F-263D74DEBB1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97CC-BD38-4AB0-8300-7496D1DC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32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DDB-BBF8-4DBF-A55F-263D74DEBB1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97CC-BD38-4AB0-8300-7496D1DC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63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DDB-BBF8-4DBF-A55F-263D74DEBB1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97CC-BD38-4AB0-8300-7496D1DC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26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DDB-BBF8-4DBF-A55F-263D74DEBB1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97CC-BD38-4AB0-8300-7496D1DC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58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DDB-BBF8-4DBF-A55F-263D74DEBB1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97CC-BD38-4AB0-8300-7496D1DC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31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ITC Franklin Gothic Std Book" pitchFamily="34" charset="0"/>
              </a:defRPr>
            </a:lvl1pPr>
          </a:lstStyle>
          <a:p>
            <a:pPr>
              <a:defRPr/>
            </a:pPr>
            <a:fld id="{92B94125-7C0F-40EA-B85C-A0FA3DF7FAB0}" type="datetime1">
              <a:rPr lang="en-US" smtClean="0"/>
              <a:t>10/26/2018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latin typeface="ITC Franklin Gothic Std Book" pitchFamily="34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ITC Franklin Gothic Std Book" pitchFamily="34" charset="0"/>
              </a:defRPr>
            </a:lvl1pPr>
          </a:lstStyle>
          <a:p>
            <a:pPr>
              <a:defRPr/>
            </a:pPr>
            <a:fld id="{B50FE8C0-C8FD-4BDF-9E2B-93A6B8B8DEC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2249483"/>
      </p:ext>
    </p:extLst>
  </p:cSld>
  <p:clrMapOvr>
    <a:masterClrMapping/>
  </p:clrMapOvr>
  <p:transition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F15D-0794-4743-8A8C-0FF93A6412E9}" type="datetime1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2485-B36F-4FD0-94B7-3932D21B0A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80507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  <a:cs typeface="Arial" charset="0"/>
              </a:defRPr>
            </a:lvl1pPr>
          </a:lstStyle>
          <a:p>
            <a:pPr>
              <a:defRPr/>
            </a:pPr>
            <a:fld id="{06CF17A1-7E2B-46FD-AE29-2AECAE3B2377}" type="datetimeFigureOut">
              <a:rPr lang="en-US"/>
              <a:pPr>
                <a:defRPr/>
              </a:pPr>
              <a:t>10/26/2018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</a:defRPr>
            </a:lvl1pPr>
          </a:lstStyle>
          <a:p>
            <a:fld id="{51FBCD04-0097-4F9D-9A7C-02DEECE46C0F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9953027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25933-0840-4AB3-AF2E-C3913D63DE1D}" type="datetimeFigureOut">
              <a:rPr lang="en-CA"/>
              <a:pPr>
                <a:defRPr/>
              </a:pPr>
              <a:t>2018-10-26</a:t>
            </a:fld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928EB-504D-4A9C-9414-FD05F7C33A69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6945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DDB-BBF8-4DBF-A55F-263D74DEBB1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97CC-BD38-4AB0-8300-7496D1DC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87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DDB-BBF8-4DBF-A55F-263D74DEBB1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97CC-BD38-4AB0-8300-7496D1DC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82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DDB-BBF8-4DBF-A55F-263D74DEBB1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97CC-BD38-4AB0-8300-7496D1DC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4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DDB-BBF8-4DBF-A55F-263D74DEBB1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97CC-BD38-4AB0-8300-7496D1DC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03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DDB-BBF8-4DBF-A55F-263D74DEBB1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97CC-BD38-4AB0-8300-7496D1DC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61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DDB-BBF8-4DBF-A55F-263D74DEBB1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97CC-BD38-4AB0-8300-7496D1DC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03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5ED162-7B71-4CCD-B94A-6F618B669E7C}" type="datetimeFigureOut">
              <a:rPr lang="en-US"/>
              <a:pPr>
                <a:defRPr/>
              </a:pPr>
              <a:t>10/26/2018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CBA6E14-EC6D-4417-99F0-E04C18ED4D3E}" type="slidenum">
              <a:rPr lang="en-CA" altLang="en-US"/>
              <a:pPr/>
              <a:t>‹#›</a:t>
            </a:fld>
            <a:endParaRPr lang="en-CA" altLang="en-US"/>
          </a:p>
        </p:txBody>
      </p:sp>
      <p:pic>
        <p:nvPicPr>
          <p:cNvPr id="3079" name="Picture 6" descr="bottom-swoosh with logo and ta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9170988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4" r:id="rId2"/>
    <p:sldLayoutId id="2147483866" r:id="rId3"/>
  </p:sldLayoutIdLst>
  <p:transition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TC Franklin Gothic Std Boo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80DDB-BBF8-4DBF-A55F-263D74DEBB18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597CC-BD38-4AB0-8300-7496D1DC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0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6D4D27-CE0D-4AA5-8AA7-82A94FE1C5DD}" type="datetime1">
              <a:rPr lang="en-US" smtClean="0"/>
              <a:t>10/26/2018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5048ED-6699-4F92-8365-8C821035B05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pic>
        <p:nvPicPr>
          <p:cNvPr id="1031" name="Picture 6" descr="bottom-swoosh with logo and tag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24400"/>
            <a:ext cx="9170988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658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</p:sldLayoutIdLst>
  <p:transition>
    <p:wipe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TC Franklin Gothic Std Boo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FF00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532772"/>
            <a:ext cx="3528392" cy="2320164"/>
          </a:xfrm>
        </p:spPr>
        <p:txBody>
          <a:bodyPr/>
          <a:lstStyle/>
          <a:p>
            <a:pPr algn="l">
              <a:lnSpc>
                <a:spcPts val="3000"/>
              </a:lnSpc>
            </a:pP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2 </a:t>
            </a:r>
            <a:r>
              <a:rPr lang="en-CA" sz="3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Understanding your </a:t>
            </a:r>
            <a:r>
              <a:rPr lang="en-CA" sz="3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r</a:t>
            </a:r>
            <a:r>
              <a:rPr lang="en-CA" sz="3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ights and responsibilities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369569" y="806861"/>
            <a:ext cx="4390620" cy="301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ITC Franklin Gothic Std Book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4500"/>
              </a:lnSpc>
            </a:pPr>
            <a:r>
              <a:rPr lang="en-CA" b="1" dirty="0" smtClean="0">
                <a:latin typeface="Arial" pitchFamily="34" charset="0"/>
                <a:ea typeface="+mn-ea"/>
                <a:cs typeface="Arial" pitchFamily="34" charset="0"/>
              </a:rPr>
              <a:t>Addressing Challenging Behaviour in the Early Years</a:t>
            </a:r>
            <a:endParaRPr lang="en-CA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355976" y="3615173"/>
            <a:ext cx="5546377" cy="190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CA" altLang="en-US" sz="2800"/>
              <a:t>A </a:t>
            </a:r>
            <a:r>
              <a:rPr lang="en-CA" altLang="en-US" sz="2800"/>
              <a:t>resource </a:t>
            </a:r>
            <a:r>
              <a:rPr lang="en-CA" altLang="en-US" sz="2800" dirty="0"/>
              <a:t>created by </a:t>
            </a:r>
            <a:r>
              <a:rPr lang="en-CA" altLang="en-US" sz="2800" dirty="0" smtClean="0"/>
              <a:t>the</a:t>
            </a:r>
            <a:br>
              <a:rPr lang="en-CA" altLang="en-US" sz="2800" dirty="0" smtClean="0"/>
            </a:br>
            <a:r>
              <a:rPr lang="en-CA" altLang="en-US" sz="2800" dirty="0" smtClean="0"/>
              <a:t>Ontario </a:t>
            </a:r>
            <a:r>
              <a:rPr lang="en-CA" altLang="en-US" sz="2800" dirty="0"/>
              <a:t>Secondary </a:t>
            </a:r>
            <a:r>
              <a:rPr lang="en-CA" altLang="en-US" sz="2800" dirty="0" smtClean="0"/>
              <a:t>School Teachers’ </a:t>
            </a:r>
            <a:r>
              <a:rPr lang="en-CA" altLang="en-US" sz="2800" dirty="0"/>
              <a:t>Federation</a:t>
            </a:r>
            <a:br>
              <a:rPr lang="en-CA" altLang="en-US" sz="2800" dirty="0"/>
            </a:br>
            <a:r>
              <a:rPr lang="en-CA" altLang="en-US" sz="2800" dirty="0"/>
              <a:t>© </a:t>
            </a:r>
            <a:r>
              <a:rPr lang="en-CA" altLang="en-US" sz="2800" dirty="0" smtClean="0"/>
              <a:t>2018</a:t>
            </a:r>
            <a:endParaRPr lang="en-US" altLang="en-US" sz="2800" dirty="0"/>
          </a:p>
          <a:p>
            <a:pPr algn="ctr" eaLnBrk="1" hangingPunct="1"/>
            <a:endParaRPr lang="en-CA" alt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642" y="3320253"/>
            <a:ext cx="5190755" cy="2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594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763688" y="416024"/>
            <a:ext cx="5760640" cy="502920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sz="4400" b="1" dirty="0" smtClean="0">
                <a:solidFill>
                  <a:srgbClr val="FF0066">
                    <a:alpha val="50000"/>
                  </a:srgbClr>
                </a:solidFill>
              </a:rPr>
              <a:t>Safety Plan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rgbClr val="FF0066">
                    <a:alpha val="50000"/>
                  </a:srgbClr>
                </a:solidFill>
              </a:rPr>
              <a:t>Potential triggers</a:t>
            </a:r>
          </a:p>
          <a:p>
            <a:pPr algn="l">
              <a:spcBef>
                <a:spcPts val="0"/>
              </a:spcBef>
            </a:pPr>
            <a:endParaRPr lang="en-US" sz="1000" dirty="0" smtClean="0">
              <a:solidFill>
                <a:srgbClr val="FF0066">
                  <a:alpha val="50000"/>
                </a:srgbClr>
              </a:solidFill>
            </a:endParaRP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Prolonged close proximity to others (“crowding”)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Prolonged waiting in lines/in groups for activities, entry 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Being challenged by authority figure</a:t>
            </a:r>
          </a:p>
          <a:p>
            <a:pPr algn="l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3296" y="4941168"/>
            <a:ext cx="7781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http://www.labour.gov.on.ca/english/hs/pubs/wvps_guide/guide_5d.php</a:t>
            </a:r>
          </a:p>
        </p:txBody>
      </p:sp>
      <p:pic>
        <p:nvPicPr>
          <p:cNvPr id="5" name="PP2_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296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9919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331640" y="629816"/>
            <a:ext cx="8229600" cy="1143000"/>
          </a:xfrm>
        </p:spPr>
        <p:txBody>
          <a:bodyPr/>
          <a:lstStyle/>
          <a:p>
            <a:pPr algn="l">
              <a:lnSpc>
                <a:spcPts val="3500"/>
              </a:lnSpc>
            </a:pPr>
            <a:r>
              <a:rPr lang="en-US" altLang="en-US" b="1" dirty="0" smtClean="0">
                <a:solidFill>
                  <a:srgbClr val="FF0066">
                    <a:alpha val="50000"/>
                  </a:srgbClr>
                </a:solidFill>
              </a:rPr>
              <a:t>Safety Plan</a:t>
            </a:r>
            <a:r>
              <a:rPr lang="en-US" altLang="en-US" dirty="0" smtClean="0">
                <a:solidFill>
                  <a:srgbClr val="FF0066">
                    <a:alpha val="50000"/>
                  </a:srgbClr>
                </a:solidFill>
              </a:rPr>
              <a:t/>
            </a:r>
            <a:br>
              <a:rPr lang="en-US" altLang="en-US" dirty="0" smtClean="0">
                <a:solidFill>
                  <a:srgbClr val="FF0066">
                    <a:alpha val="50000"/>
                  </a:srgbClr>
                </a:solidFill>
              </a:rPr>
            </a:br>
            <a:r>
              <a:rPr lang="en-US" altLang="en-US" sz="3200" dirty="0" smtClean="0">
                <a:solidFill>
                  <a:srgbClr val="FF0066">
                    <a:alpha val="50000"/>
                  </a:srgbClr>
                </a:solidFill>
              </a:rPr>
              <a:t>Interventions</a:t>
            </a:r>
            <a:r>
              <a:rPr lang="en-US" altLang="en-US" dirty="0" smtClean="0">
                <a:solidFill>
                  <a:srgbClr val="FF0066">
                    <a:alpha val="50000"/>
                  </a:srgbClr>
                </a:solidFill>
              </a:rPr>
              <a:t> </a:t>
            </a:r>
            <a:endParaRPr lang="en-CA" altLang="en-US" dirty="0" smtClean="0">
              <a:solidFill>
                <a:srgbClr val="FF0066">
                  <a:alpha val="50000"/>
                </a:srgbClr>
              </a:solidFill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341736" y="1691680"/>
            <a:ext cx="7046688" cy="431060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en-US" dirty="0" smtClean="0"/>
              <a:t>Move X out of a line or to the back of a line to create space</a:t>
            </a:r>
          </a:p>
          <a:p>
            <a:pPr>
              <a:spcBef>
                <a:spcPts val="0"/>
              </a:spcBef>
            </a:pPr>
            <a:r>
              <a:rPr lang="en-US" altLang="en-US" dirty="0" smtClean="0"/>
              <a:t>Minimize interactions with others when agitated (separation within room, isolation not necessary)</a:t>
            </a:r>
          </a:p>
          <a:p>
            <a:pPr>
              <a:spcBef>
                <a:spcPts val="0"/>
              </a:spcBef>
            </a:pPr>
            <a:r>
              <a:rPr lang="en-US" altLang="en-US" dirty="0" smtClean="0"/>
              <a:t>Vary the individual giving instruction (EA, ECE, OCT)</a:t>
            </a:r>
          </a:p>
          <a:p>
            <a:endParaRPr lang="en-US" altLang="en-US" dirty="0" smtClean="0"/>
          </a:p>
          <a:p>
            <a:endParaRPr lang="en-CA" altLang="en-US" dirty="0" smtClean="0"/>
          </a:p>
        </p:txBody>
      </p:sp>
      <p:pic>
        <p:nvPicPr>
          <p:cNvPr id="2" name="PP2_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601432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229600" cy="1143000"/>
          </a:xfrm>
        </p:spPr>
        <p:txBody>
          <a:bodyPr/>
          <a:lstStyle/>
          <a:p>
            <a:pPr algn="l"/>
            <a:r>
              <a:rPr lang="en-US" altLang="en-US" b="1" dirty="0" smtClean="0">
                <a:solidFill>
                  <a:srgbClr val="FF0066">
                    <a:alpha val="50000"/>
                  </a:srgbClr>
                </a:solidFill>
              </a:rPr>
              <a:t>Safety Plan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CA" altLang="en-US" dirty="0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755575" y="1556792"/>
            <a:ext cx="7798713" cy="510269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en-US" sz="2600" dirty="0" smtClean="0"/>
              <a:t>Communication procedures for impacted staff</a:t>
            </a:r>
          </a:p>
          <a:p>
            <a:pPr lvl="1">
              <a:spcBef>
                <a:spcPts val="0"/>
              </a:spcBef>
              <a:buFont typeface="ITC Franklin Gothic Std Book" panose="020B0504030503020204" pitchFamily="34" charset="0"/>
              <a:buChar char="–"/>
            </a:pPr>
            <a:r>
              <a:rPr lang="en-US" altLang="en-US" sz="2600" dirty="0" smtClean="0"/>
              <a:t>“EA will signal to Teacher who will contact 	main office for personnel support”</a:t>
            </a:r>
          </a:p>
          <a:p>
            <a:pPr lvl="1">
              <a:spcBef>
                <a:spcPts val="0"/>
              </a:spcBef>
              <a:buFontTx/>
              <a:buChar char="-"/>
            </a:pPr>
            <a:endParaRPr lang="en-US" altLang="en-US" sz="1000" dirty="0" smtClean="0"/>
          </a:p>
          <a:p>
            <a:pPr>
              <a:spcBef>
                <a:spcPts val="0"/>
              </a:spcBef>
            </a:pPr>
            <a:r>
              <a:rPr lang="en-US" altLang="en-US" sz="2600" dirty="0" smtClean="0"/>
              <a:t>Emergency communication procedures for all staff</a:t>
            </a:r>
          </a:p>
          <a:p>
            <a:pPr lvl="1">
              <a:spcBef>
                <a:spcPts val="0"/>
              </a:spcBef>
              <a:buFont typeface="ITC Franklin Gothic Std Book" panose="020B0504030503020204" pitchFamily="34" charset="0"/>
              <a:buChar char="–"/>
            </a:pPr>
            <a:r>
              <a:rPr lang="en-US" altLang="en-US" sz="2600" dirty="0" smtClean="0"/>
              <a:t>”PA system will be used to put school into ‘shelter and hold’ should student X run”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en-US" sz="1000" dirty="0" smtClean="0"/>
          </a:p>
          <a:p>
            <a:pPr>
              <a:spcBef>
                <a:spcPts val="0"/>
              </a:spcBef>
            </a:pPr>
            <a:r>
              <a:rPr lang="en-US" altLang="en-US" sz="2600" dirty="0" smtClean="0"/>
              <a:t>Review and reassessment</a:t>
            </a:r>
            <a:endParaRPr lang="en-CA" altLang="en-US" sz="2600" dirty="0" smtClean="0"/>
          </a:p>
        </p:txBody>
      </p:sp>
      <p:pic>
        <p:nvPicPr>
          <p:cNvPr id="2" name="PP2_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5" y="603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8272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187624" y="1133872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b="1" dirty="0" err="1" smtClean="0">
                <a:solidFill>
                  <a:srgbClr val="FF0066">
                    <a:alpha val="50000"/>
                  </a:srgbClr>
                </a:solidFill>
              </a:rPr>
              <a:t>IEPs</a:t>
            </a:r>
            <a:r>
              <a:rPr lang="en-US" altLang="en-US" b="1" dirty="0" smtClean="0">
                <a:solidFill>
                  <a:srgbClr val="FF0066">
                    <a:alpha val="50000"/>
                  </a:srgbClr>
                </a:solidFill>
              </a:rPr>
              <a:t>/</a:t>
            </a:r>
            <a:r>
              <a:rPr lang="en-US" altLang="en-US" b="1" dirty="0" err="1" smtClean="0">
                <a:solidFill>
                  <a:srgbClr val="FF0066">
                    <a:alpha val="50000"/>
                  </a:srgbClr>
                </a:solidFill>
              </a:rPr>
              <a:t>IPRCs</a:t>
            </a:r>
            <a:endParaRPr lang="en-CA" altLang="en-US" b="1" dirty="0" smtClean="0">
              <a:solidFill>
                <a:srgbClr val="FF0066">
                  <a:alpha val="50000"/>
                </a:srgbClr>
              </a:solidFill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1187624" y="2143397"/>
            <a:ext cx="8229600" cy="4525963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b="1" dirty="0" smtClean="0"/>
              <a:t>Must include: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dirty="0" err="1" smtClean="0"/>
              <a:t>Behaviour</a:t>
            </a:r>
            <a:r>
              <a:rPr lang="en-US" altLang="en-US" dirty="0" smtClean="0"/>
              <a:t> expectations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dirty="0" smtClean="0"/>
              <a:t>Appropriate intervention strategies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dirty="0" smtClean="0"/>
              <a:t>Should note any safety plan in effect</a:t>
            </a:r>
          </a:p>
          <a:p>
            <a:pPr eaLnBrk="1" hangingPunct="1"/>
            <a:endParaRPr lang="en-CA" altLang="en-US" dirty="0" smtClean="0"/>
          </a:p>
        </p:txBody>
      </p:sp>
      <p:pic>
        <p:nvPicPr>
          <p:cNvPr id="2" name="PP2_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108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051720" y="692696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b="1" dirty="0" smtClean="0">
                <a:solidFill>
                  <a:srgbClr val="FF0066">
                    <a:alpha val="50000"/>
                  </a:srgbClr>
                </a:solidFill>
              </a:rPr>
              <a:t>Work Refusals</a:t>
            </a:r>
            <a:endParaRPr lang="en-CA" altLang="en-US" b="1" dirty="0" smtClean="0">
              <a:solidFill>
                <a:srgbClr val="FF0066">
                  <a:alpha val="50000"/>
                </a:srgbClr>
              </a:solidFill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1702024" y="1707141"/>
            <a:ext cx="6059016" cy="4525963"/>
          </a:xfrm>
        </p:spPr>
        <p:txBody>
          <a:bodyPr/>
          <a:lstStyle/>
          <a:p>
            <a:pPr lvl="1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lang="en-US" sz="3200" b="1" dirty="0" smtClean="0"/>
              <a:t>Steps</a:t>
            </a:r>
          </a:p>
          <a:p>
            <a:pPr marL="971550" lvl="1" indent="-514350" eaLnBrk="1" hangingPunct="1">
              <a:spcBef>
                <a:spcPts val="0"/>
              </a:spcBef>
              <a:buFont typeface="Arial" charset="0"/>
              <a:buAutoNum type="arabicPeriod"/>
              <a:defRPr/>
            </a:pPr>
            <a:r>
              <a:rPr lang="en-US" sz="3200" dirty="0" smtClean="0"/>
              <a:t>Belief of risk to immediate or long-term health</a:t>
            </a:r>
          </a:p>
          <a:p>
            <a:pPr marL="971550" lvl="1" indent="-514350" eaLnBrk="1" hangingPunct="1">
              <a:spcBef>
                <a:spcPts val="0"/>
              </a:spcBef>
              <a:buFont typeface="Arial" charset="0"/>
              <a:buAutoNum type="arabicPeriod"/>
              <a:defRPr/>
            </a:pPr>
            <a:r>
              <a:rPr lang="en-US" sz="3200" dirty="0" smtClean="0"/>
              <a:t>Report refusal</a:t>
            </a:r>
          </a:p>
          <a:p>
            <a:pPr marL="971550" lvl="1" indent="-514350" eaLnBrk="1" hangingPunct="1">
              <a:spcBef>
                <a:spcPts val="0"/>
              </a:spcBef>
              <a:buFont typeface="Arial" charset="0"/>
              <a:buAutoNum type="arabicPeriod"/>
              <a:defRPr/>
            </a:pPr>
            <a:r>
              <a:rPr lang="en-US" sz="3200" dirty="0" smtClean="0"/>
              <a:t>Investigation</a:t>
            </a:r>
          </a:p>
          <a:p>
            <a:pPr marL="971550" lvl="1" indent="-514350" eaLnBrk="1" hangingPunct="1">
              <a:spcBef>
                <a:spcPts val="0"/>
              </a:spcBef>
              <a:buFont typeface="Arial" charset="0"/>
              <a:buAutoNum type="arabicPeriod"/>
              <a:defRPr/>
            </a:pPr>
            <a:r>
              <a:rPr lang="en-US" sz="3200" dirty="0" smtClean="0"/>
              <a:t>Involvement of MOL</a:t>
            </a:r>
          </a:p>
          <a:p>
            <a:pPr marL="971550" lvl="1" indent="-514350" eaLnBrk="1" hangingPunct="1">
              <a:buFont typeface="Arial" charset="0"/>
              <a:buAutoNum type="arabicPeriod"/>
              <a:defRPr/>
            </a:pPr>
            <a:endParaRPr lang="en-CA" dirty="0" smtClean="0"/>
          </a:p>
        </p:txBody>
      </p:sp>
      <p:pic>
        <p:nvPicPr>
          <p:cNvPr id="2" name="PP2_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149079" y="999703"/>
            <a:ext cx="7211144" cy="1143000"/>
          </a:xfrm>
        </p:spPr>
        <p:txBody>
          <a:bodyPr/>
          <a:lstStyle/>
          <a:p>
            <a:pPr algn="l"/>
            <a:r>
              <a:rPr lang="en-US" altLang="en-US" b="1" dirty="0" smtClean="0">
                <a:solidFill>
                  <a:srgbClr val="FF0066">
                    <a:alpha val="50000"/>
                  </a:srgbClr>
                </a:solidFill>
              </a:rPr>
              <a:t>OSSTF/FEESO Violence in the Workplace Strategy</a:t>
            </a:r>
            <a:endParaRPr lang="en-CA" altLang="en-US" b="1" dirty="0" smtClean="0">
              <a:solidFill>
                <a:srgbClr val="FF0066">
                  <a:alpha val="50000"/>
                </a:srgbClr>
              </a:solidFill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166936" y="2286719"/>
            <a:ext cx="8229600" cy="423862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altLang="en-US" b="1" dirty="0" smtClean="0"/>
              <a:t>Key recommendations on training: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dirty="0" smtClean="0"/>
              <a:t>1. All employees need some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dirty="0" smtClean="0"/>
              <a:t>2. Some employees need specialized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dirty="0" smtClean="0"/>
              <a:t>3. Student safety plan implementation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dirty="0" smtClean="0"/>
              <a:t>4. In person training</a:t>
            </a:r>
          </a:p>
          <a:p>
            <a:pPr marL="514350" indent="-514350">
              <a:buAutoNum type="arabicPeriod"/>
            </a:pPr>
            <a:endParaRPr lang="en-US" altLang="en-US" dirty="0" smtClean="0"/>
          </a:p>
          <a:p>
            <a:endParaRPr lang="en-US" altLang="en-US" dirty="0" smtClean="0"/>
          </a:p>
          <a:p>
            <a:endParaRPr lang="en-CA" altLang="en-US" dirty="0" smtClean="0"/>
          </a:p>
        </p:txBody>
      </p:sp>
      <p:pic>
        <p:nvPicPr>
          <p:cNvPr id="2" name="PP2_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378" y="5915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9957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68313" y="16288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FF00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3568" y="288625"/>
            <a:ext cx="3528392" cy="2320164"/>
          </a:xfrm>
        </p:spPr>
        <p:txBody>
          <a:bodyPr/>
          <a:lstStyle/>
          <a:p>
            <a:pPr algn="l">
              <a:lnSpc>
                <a:spcPts val="3000"/>
              </a:lnSpc>
            </a:pPr>
            <a:r>
              <a:rPr lang="en-CA" sz="32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END OF</a:t>
            </a:r>
            <a:br>
              <a:rPr lang="en-CA" sz="32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2 </a:t>
            </a:r>
            <a:r>
              <a:rPr lang="en-CA" sz="3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Understanding your </a:t>
            </a:r>
            <a:r>
              <a:rPr lang="en-CA" sz="3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r</a:t>
            </a:r>
            <a:r>
              <a:rPr lang="en-CA" sz="3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ights and responsibilities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8872">
            <a:off x="762952" y="1964293"/>
            <a:ext cx="7112302" cy="293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662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68313" y="16288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FF00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3568" y="532772"/>
            <a:ext cx="3528392" cy="2320164"/>
          </a:xfrm>
        </p:spPr>
        <p:txBody>
          <a:bodyPr/>
          <a:lstStyle/>
          <a:p>
            <a:pPr algn="l">
              <a:lnSpc>
                <a:spcPts val="3000"/>
              </a:lnSpc>
            </a:pP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2 </a:t>
            </a:r>
            <a:r>
              <a:rPr lang="en-CA" sz="3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Understanding your </a:t>
            </a:r>
            <a:r>
              <a:rPr lang="en-CA" sz="3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r</a:t>
            </a:r>
            <a:r>
              <a:rPr lang="en-CA" sz="3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ights and responsibilities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8872">
            <a:off x="762952" y="1964293"/>
            <a:ext cx="7112302" cy="2931788"/>
          </a:xfrm>
          <a:prstGeom prst="rect">
            <a:avLst/>
          </a:prstGeom>
        </p:spPr>
      </p:pic>
      <p:pic>
        <p:nvPicPr>
          <p:cNvPr id="3" name="PP 2_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602280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980728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0066">
                    <a:alpha val="50000"/>
                  </a:srgbClr>
                </a:solidFill>
              </a:rPr>
              <a:t>Responsibilities</a:t>
            </a:r>
            <a:endParaRPr lang="en-CA" b="1" dirty="0">
              <a:solidFill>
                <a:srgbClr val="FF0066">
                  <a:alpha val="50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768" y="1937122"/>
            <a:ext cx="8229600" cy="4525963"/>
          </a:xfrm>
        </p:spPr>
        <p:txBody>
          <a:bodyPr/>
          <a:lstStyle/>
          <a:p>
            <a:r>
              <a:rPr lang="en-US" dirty="0" smtClean="0"/>
              <a:t>Respond</a:t>
            </a:r>
          </a:p>
          <a:p>
            <a:r>
              <a:rPr lang="en-US" dirty="0" smtClean="0"/>
              <a:t>Communicate</a:t>
            </a:r>
          </a:p>
          <a:p>
            <a:pPr lvl="1"/>
            <a:r>
              <a:rPr lang="en-US" dirty="0" smtClean="0"/>
              <a:t>What to know</a:t>
            </a:r>
          </a:p>
          <a:p>
            <a:pPr lvl="1"/>
            <a:r>
              <a:rPr lang="en-US" dirty="0" smtClean="0"/>
              <a:t>What to share</a:t>
            </a:r>
          </a:p>
          <a:p>
            <a:r>
              <a:rPr lang="en-US" dirty="0"/>
              <a:t>R</a:t>
            </a:r>
            <a:r>
              <a:rPr lang="en-US" dirty="0" smtClean="0"/>
              <a:t>eport</a:t>
            </a:r>
          </a:p>
        </p:txBody>
      </p:sp>
      <p:pic>
        <p:nvPicPr>
          <p:cNvPr id="4" name="PP2_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003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1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1640" y="332656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0066">
                    <a:alpha val="50000"/>
                  </a:srgbClr>
                </a:solidFill>
              </a:rPr>
              <a:t>Recommended ACTIONS</a:t>
            </a:r>
            <a:endParaRPr lang="en-CA" b="1" dirty="0">
              <a:solidFill>
                <a:srgbClr val="FF0066">
                  <a:alpha val="50000"/>
                </a:srgb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39752" y="1277218"/>
            <a:ext cx="6863680" cy="4906963"/>
          </a:xfrm>
        </p:spPr>
        <p:txBody>
          <a:bodyPr/>
          <a:lstStyle/>
          <a:p>
            <a:r>
              <a:rPr lang="en-US" sz="2800" dirty="0" smtClean="0"/>
              <a:t>Ask what safety equipment, precautions and training are available</a:t>
            </a:r>
          </a:p>
          <a:p>
            <a:r>
              <a:rPr lang="en-US" sz="2800" dirty="0" smtClean="0"/>
              <a:t>Communicate with your administrator about any issue</a:t>
            </a:r>
          </a:p>
          <a:p>
            <a:r>
              <a:rPr lang="en-US" sz="2800" dirty="0" smtClean="0"/>
              <a:t>Complete all reports if you suffer an injury or feel unsafe from aggressive behaviour</a:t>
            </a:r>
          </a:p>
          <a:p>
            <a:r>
              <a:rPr lang="en-US" sz="2800" dirty="0" smtClean="0"/>
              <a:t>Contact your union for support</a:t>
            </a:r>
          </a:p>
          <a:p>
            <a:pPr marL="0" indent="0">
              <a:buNone/>
            </a:pPr>
            <a:endParaRPr lang="en-CA" sz="2800" dirty="0"/>
          </a:p>
        </p:txBody>
      </p:sp>
      <p:pic>
        <p:nvPicPr>
          <p:cNvPr id="3" name="PP2_ 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980728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0066">
                    <a:alpha val="50000"/>
                  </a:srgbClr>
                </a:solidFill>
              </a:rPr>
              <a:t>Factors to consider</a:t>
            </a:r>
            <a:endParaRPr lang="en-CA" b="1" dirty="0">
              <a:solidFill>
                <a:srgbClr val="FF0066">
                  <a:alpha val="50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7016" y="1907704"/>
            <a:ext cx="8229600" cy="4525963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en-US" b="1" dirty="0" smtClean="0"/>
              <a:t>Mitigating factors </a:t>
            </a:r>
          </a:p>
          <a:p>
            <a:pPr>
              <a:spcBef>
                <a:spcPts val="0"/>
              </a:spcBef>
              <a:defRPr/>
            </a:pPr>
            <a:r>
              <a:rPr lang="en-US" dirty="0" smtClean="0"/>
              <a:t>could reduce consequence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b="1" dirty="0"/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US" b="1" dirty="0" smtClean="0"/>
              <a:t>Extenuating factors</a:t>
            </a:r>
          </a:p>
          <a:p>
            <a:pPr>
              <a:spcBef>
                <a:spcPts val="0"/>
              </a:spcBef>
              <a:defRPr/>
            </a:pPr>
            <a:r>
              <a:rPr lang="en-US" dirty="0" smtClean="0"/>
              <a:t>could excuse </a:t>
            </a:r>
            <a:r>
              <a:rPr lang="en-US" dirty="0" err="1" smtClean="0"/>
              <a:t>behaviour</a:t>
            </a:r>
            <a:endParaRPr lang="en-US" dirty="0"/>
          </a:p>
        </p:txBody>
      </p:sp>
      <p:pic>
        <p:nvPicPr>
          <p:cNvPr id="4" name="PP2_ 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8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555776" y="126876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b="1" dirty="0" smtClean="0">
                <a:solidFill>
                  <a:srgbClr val="FF0066">
                    <a:alpha val="50000"/>
                  </a:srgbClr>
                </a:solidFill>
              </a:rPr>
              <a:t>Protection</a:t>
            </a:r>
            <a:endParaRPr lang="en-CA" altLang="en-US" b="1" dirty="0" smtClean="0">
              <a:solidFill>
                <a:srgbClr val="FF0066">
                  <a:alpha val="50000"/>
                </a:srgbClr>
              </a:solidFill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2555776" y="2204864"/>
            <a:ext cx="7696200" cy="3751263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altLang="en-US" dirty="0" smtClean="0"/>
              <a:t>Risk assessments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dirty="0" smtClean="0"/>
              <a:t>Safety plans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dirty="0" err="1" smtClean="0"/>
              <a:t>IEPs</a:t>
            </a:r>
            <a:r>
              <a:rPr lang="en-US" altLang="en-US" dirty="0" smtClean="0"/>
              <a:t>/</a:t>
            </a:r>
            <a:r>
              <a:rPr lang="en-US" altLang="en-US" dirty="0" err="1" smtClean="0"/>
              <a:t>Behaviour</a:t>
            </a:r>
            <a:r>
              <a:rPr lang="en-US" altLang="en-US" dirty="0" smtClean="0"/>
              <a:t> plans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dirty="0" smtClean="0"/>
              <a:t>Work refusals</a:t>
            </a:r>
          </a:p>
        </p:txBody>
      </p:sp>
      <p:pic>
        <p:nvPicPr>
          <p:cNvPr id="2" name="PP2_ 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595612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619672" y="980728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b="1" dirty="0" smtClean="0">
                <a:solidFill>
                  <a:srgbClr val="FF0066">
                    <a:alpha val="50000"/>
                  </a:srgbClr>
                </a:solidFill>
              </a:rPr>
              <a:t>Risk assessments</a:t>
            </a:r>
            <a:endParaRPr lang="en-CA" altLang="en-US" b="1" dirty="0" smtClean="0">
              <a:solidFill>
                <a:srgbClr val="FF0066">
                  <a:alpha val="50000"/>
                </a:srgbClr>
              </a:solidFill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619672" y="1970584"/>
            <a:ext cx="8229600" cy="4525963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altLang="en-US" dirty="0" smtClean="0"/>
              <a:t>Workplace Violence survey</a:t>
            </a:r>
          </a:p>
          <a:p>
            <a:pPr lvl="1" eaLnBrk="1" hangingPunct="1">
              <a:spcBef>
                <a:spcPts val="0"/>
              </a:spcBef>
              <a:buFont typeface="ITC Franklin Gothic Std Book" panose="020B0504030503020204" pitchFamily="34" charset="0"/>
              <a:buChar char="–"/>
            </a:pPr>
            <a:r>
              <a:rPr lang="en-US" altLang="en-US" dirty="0" smtClean="0"/>
              <a:t>identify &amp; address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en-US" altLang="en-US" sz="1600" dirty="0"/>
          </a:p>
          <a:p>
            <a:pPr eaLnBrk="1" hangingPunct="1">
              <a:spcBef>
                <a:spcPts val="0"/>
              </a:spcBef>
            </a:pPr>
            <a:r>
              <a:rPr lang="en-US" altLang="en-US" dirty="0" smtClean="0"/>
              <a:t>Functional </a:t>
            </a:r>
            <a:r>
              <a:rPr lang="en-US" altLang="en-US" dirty="0" err="1" smtClean="0"/>
              <a:t>Behaviour</a:t>
            </a:r>
            <a:r>
              <a:rPr lang="en-US" altLang="en-US" dirty="0" smtClean="0"/>
              <a:t> Assessment</a:t>
            </a:r>
            <a:endParaRPr lang="en-CA" altLang="en-US" dirty="0"/>
          </a:p>
          <a:p>
            <a:pPr lvl="1" eaLnBrk="1" hangingPunct="1">
              <a:spcBef>
                <a:spcPts val="0"/>
              </a:spcBef>
              <a:buFont typeface="ITC Franklin Gothic Std Book" panose="020B0504030503020204" pitchFamily="34" charset="0"/>
              <a:buChar char="–"/>
            </a:pPr>
            <a:r>
              <a:rPr lang="en-US" altLang="en-US" dirty="0" smtClean="0"/>
              <a:t>identify, track, plan</a:t>
            </a:r>
          </a:p>
        </p:txBody>
      </p:sp>
      <p:pic>
        <p:nvPicPr>
          <p:cNvPr id="2" name="PP2_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588694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115616" y="845840"/>
            <a:ext cx="8229600" cy="1143000"/>
          </a:xfrm>
        </p:spPr>
        <p:txBody>
          <a:bodyPr/>
          <a:lstStyle/>
          <a:p>
            <a:pPr algn="l"/>
            <a:r>
              <a:rPr lang="en-US" altLang="en-US" b="1" dirty="0" smtClean="0">
                <a:solidFill>
                  <a:srgbClr val="FF0066">
                    <a:alpha val="50000"/>
                  </a:srgbClr>
                </a:solidFill>
              </a:rPr>
              <a:t>Safety Plans</a:t>
            </a:r>
            <a:endParaRPr lang="en-CA" altLang="en-US" b="1" dirty="0" smtClean="0">
              <a:solidFill>
                <a:srgbClr val="FF0066">
                  <a:alpha val="50000"/>
                </a:srgbClr>
              </a:solidFill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1126729" y="1831504"/>
            <a:ext cx="8229600" cy="452596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b="1" dirty="0" smtClean="0"/>
              <a:t>Should contain:</a:t>
            </a:r>
          </a:p>
          <a:p>
            <a:pPr>
              <a:spcBef>
                <a:spcPts val="0"/>
              </a:spcBef>
            </a:pPr>
            <a:r>
              <a:rPr lang="en-US" altLang="en-US" dirty="0" smtClean="0"/>
              <a:t>Description of </a:t>
            </a:r>
            <a:r>
              <a:rPr lang="en-US" altLang="en-US" dirty="0" err="1" smtClean="0"/>
              <a:t>behaviour</a:t>
            </a:r>
            <a:endParaRPr lang="en-US" altLang="en-US" dirty="0" smtClean="0"/>
          </a:p>
          <a:p>
            <a:pPr>
              <a:spcBef>
                <a:spcPts val="0"/>
              </a:spcBef>
            </a:pPr>
            <a:r>
              <a:rPr lang="en-US" altLang="en-US" dirty="0" smtClean="0"/>
              <a:t>Potential triggers</a:t>
            </a:r>
          </a:p>
          <a:p>
            <a:pPr>
              <a:spcBef>
                <a:spcPts val="0"/>
              </a:spcBef>
            </a:pPr>
            <a:r>
              <a:rPr lang="en-US" altLang="en-US" dirty="0" smtClean="0"/>
              <a:t>Interventions to prevent </a:t>
            </a:r>
            <a:r>
              <a:rPr lang="en-US" altLang="en-US" dirty="0" err="1" smtClean="0"/>
              <a:t>behaviour</a:t>
            </a:r>
            <a:endParaRPr lang="en-US" altLang="en-US" dirty="0" smtClean="0"/>
          </a:p>
          <a:p>
            <a:pPr>
              <a:spcBef>
                <a:spcPts val="0"/>
              </a:spcBef>
            </a:pPr>
            <a:r>
              <a:rPr lang="en-US" altLang="en-US" dirty="0" smtClean="0"/>
              <a:t>Identification of staff who will provide physical intervention</a:t>
            </a:r>
          </a:p>
          <a:p>
            <a:endParaRPr lang="en-CA" altLang="en-US" dirty="0" smtClean="0"/>
          </a:p>
        </p:txBody>
      </p:sp>
      <p:pic>
        <p:nvPicPr>
          <p:cNvPr id="2" name="PP2_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13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763688" y="764704"/>
            <a:ext cx="8382000" cy="541020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sz="4400" b="1" dirty="0" smtClean="0">
                <a:solidFill>
                  <a:srgbClr val="FF0066">
                    <a:alpha val="50000"/>
                  </a:srgbClr>
                </a:solidFill>
              </a:rPr>
              <a:t>Safety Plan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rgbClr val="FF0066">
                    <a:alpha val="50000"/>
                  </a:srgbClr>
                </a:solidFill>
              </a:rPr>
              <a:t>Description of </a:t>
            </a:r>
            <a:r>
              <a:rPr lang="en-US" dirty="0" err="1">
                <a:solidFill>
                  <a:srgbClr val="FF0066">
                    <a:alpha val="50000"/>
                  </a:srgbClr>
                </a:solidFill>
              </a:rPr>
              <a:t>b</a:t>
            </a:r>
            <a:r>
              <a:rPr lang="en-US" dirty="0" err="1" smtClean="0">
                <a:solidFill>
                  <a:srgbClr val="FF0066">
                    <a:alpha val="50000"/>
                  </a:srgbClr>
                </a:solidFill>
              </a:rPr>
              <a:t>ehaviour</a:t>
            </a:r>
            <a:endParaRPr lang="en-US" dirty="0" smtClean="0">
              <a:solidFill>
                <a:srgbClr val="FF0066">
                  <a:alpha val="50000"/>
                </a:srgbClr>
              </a:solidFill>
            </a:endParaRPr>
          </a:p>
          <a:p>
            <a:pPr>
              <a:spcBef>
                <a:spcPts val="0"/>
              </a:spcBef>
            </a:pPr>
            <a:endParaRPr lang="en-US" sz="1000" dirty="0" smtClean="0">
              <a:solidFill>
                <a:schemeClr val="tx1"/>
              </a:solidFill>
            </a:endParaRP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Hitting others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Biting others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Kicking objects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Running away when challenged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797152"/>
            <a:ext cx="4937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http://www.labour.gov.on.ca/english/hs/pubs/wvps_toolbox/toolbox_9.php</a:t>
            </a:r>
          </a:p>
        </p:txBody>
      </p:sp>
      <p:pic>
        <p:nvPicPr>
          <p:cNvPr id="5" name="PP2_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0680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OSSTF</Template>
  <TotalTime>2426</TotalTime>
  <Words>330</Words>
  <Application>Microsoft Office PowerPoint</Application>
  <PresentationFormat>On-screen Show (4:3)</PresentationFormat>
  <Paragraphs>113</Paragraphs>
  <Slides>16</Slides>
  <Notes>16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ITC Franklin Gothic Std Book</vt:lpstr>
      <vt:lpstr>3_Custom Design</vt:lpstr>
      <vt:lpstr>Custom Design</vt:lpstr>
      <vt:lpstr>2_Custom Design</vt:lpstr>
      <vt:lpstr>Section 2 Understanding your rights and responsibilities</vt:lpstr>
      <vt:lpstr>Section 2 Understanding your rights and responsibilities</vt:lpstr>
      <vt:lpstr>Responsibilities</vt:lpstr>
      <vt:lpstr>Recommended ACTIONS</vt:lpstr>
      <vt:lpstr>Factors to consider</vt:lpstr>
      <vt:lpstr>Protection</vt:lpstr>
      <vt:lpstr>Risk assessments</vt:lpstr>
      <vt:lpstr>Safety Plans</vt:lpstr>
      <vt:lpstr>PowerPoint Presentation</vt:lpstr>
      <vt:lpstr>PowerPoint Presentation</vt:lpstr>
      <vt:lpstr>Safety Plan Interventions </vt:lpstr>
      <vt:lpstr>Safety Plan  </vt:lpstr>
      <vt:lpstr>IEPs/IPRCs</vt:lpstr>
      <vt:lpstr>Work Refusals</vt:lpstr>
      <vt:lpstr>OSSTF/FEESO Violence in the Workplace Strategy</vt:lpstr>
      <vt:lpstr>END OF  Section 2 Understanding your rights and responsibilities</vt:lpstr>
    </vt:vector>
  </TitlesOfParts>
  <Company>OSSTF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Ideas and Tools for Assisting Members:</dc:title>
  <dc:creator>renfrec</dc:creator>
  <cp:lastModifiedBy>Ferorelli, Kristina</cp:lastModifiedBy>
  <cp:revision>386</cp:revision>
  <cp:lastPrinted>2018-04-06T15:10:45Z</cp:lastPrinted>
  <dcterms:created xsi:type="dcterms:W3CDTF">2012-07-09T14:46:26Z</dcterms:created>
  <dcterms:modified xsi:type="dcterms:W3CDTF">2018-10-26T18:56:21Z</dcterms:modified>
</cp:coreProperties>
</file>