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2" r:id="rId3"/>
    <p:sldMasterId id="2147483666" r:id="rId4"/>
  </p:sldMasterIdLst>
  <p:notesMasterIdLst>
    <p:notesMasterId r:id="rId18"/>
  </p:notesMasterIdLst>
  <p:handoutMasterIdLst>
    <p:handoutMasterId r:id="rId19"/>
  </p:handoutMasterIdLst>
  <p:sldIdLst>
    <p:sldId id="256" r:id="rId5"/>
    <p:sldId id="343" r:id="rId6"/>
    <p:sldId id="365" r:id="rId7"/>
    <p:sldId id="366" r:id="rId8"/>
    <p:sldId id="367" r:id="rId9"/>
    <p:sldId id="368" r:id="rId10"/>
    <p:sldId id="369" r:id="rId11"/>
    <p:sldId id="370" r:id="rId12"/>
    <p:sldId id="371" r:id="rId13"/>
    <p:sldId id="372" r:id="rId14"/>
    <p:sldId id="373" r:id="rId15"/>
    <p:sldId id="374" r:id="rId16"/>
    <p:sldId id="375"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66" autoAdjust="0"/>
    <p:restoredTop sz="94660"/>
  </p:normalViewPr>
  <p:slideViewPr>
    <p:cSldViewPr>
      <p:cViewPr varScale="1">
        <p:scale>
          <a:sx n="73" d="100"/>
          <a:sy n="73" d="100"/>
        </p:scale>
        <p:origin x="870" y="6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5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054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Tree>
    <p:extLst>
      <p:ext uri="{BB962C8B-B14F-4D97-AF65-F5344CB8AC3E}">
        <p14:creationId xmlns:p14="http://schemas.microsoft.com/office/powerpoint/2010/main" val="1591263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85485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35887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68808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645507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48559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64244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6418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33629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45520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13507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40205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57920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18166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423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15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371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244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586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760EC-57F0-4A79-8F61-ED9115704460}"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904628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7D4AF-3251-4176-B2ED-352AF1798B7D}"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56785"/>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39F0-0234-4DB9-8BB5-B635F5AB68B7}"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180055"/>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C6EB-D90A-4C0B-B2AA-E1EBB1566D11}" type="slidenum">
              <a:rPr lang="en-CA" smtClean="0"/>
              <a:t>‹#›</a:t>
            </a:fld>
            <a:endParaRPr lang="en-CA"/>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5428944"/>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Let&#8217;s%20look%20at%20how%20the%20world%20shares%20its%20money&#8230;%20http:/www.gapminder.org/downloads/human-development-trends-200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9848" y="2276872"/>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b="1" spc="-150" dirty="0"/>
              <a:t>Examining </a:t>
            </a:r>
            <a:endParaRPr lang="en-US" b="1" spc="-150" dirty="0" smtClean="0"/>
          </a:p>
          <a:p>
            <a:pPr algn="l">
              <a:lnSpc>
                <a:spcPts val="4200"/>
              </a:lnSpc>
            </a:pPr>
            <a:r>
              <a:rPr lang="en-US" b="1" spc="-150" dirty="0" smtClean="0"/>
              <a:t>Development </a:t>
            </a:r>
            <a:r>
              <a:rPr lang="en-US" b="1" spc="-150" dirty="0"/>
              <a:t>Over Time</a:t>
            </a:r>
          </a:p>
        </p:txBody>
      </p:sp>
      <p:sp>
        <p:nvSpPr>
          <p:cNvPr id="3" name="Title 1"/>
          <p:cNvSpPr txBox="1">
            <a:spLocks/>
          </p:cNvSpPr>
          <p:nvPr/>
        </p:nvSpPr>
        <p:spPr>
          <a:xfrm>
            <a:off x="1929849" y="2780928"/>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3200" dirty="0"/>
          </a:p>
        </p:txBody>
      </p:sp>
      <p:sp>
        <p:nvSpPr>
          <p:cNvPr id="4" name="Title 1"/>
          <p:cNvSpPr txBox="1">
            <a:spLocks/>
          </p:cNvSpPr>
          <p:nvPr/>
        </p:nvSpPr>
        <p:spPr>
          <a:xfrm>
            <a:off x="1929848" y="3501008"/>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3200" spc="-150" dirty="0" err="1"/>
              <a:t>Gapminder</a:t>
            </a:r>
            <a:r>
              <a:rPr lang="en-US" sz="3200" spc="-150" dirty="0"/>
              <a:t> and Economic Issues</a:t>
            </a:r>
          </a:p>
        </p:txBody>
      </p:sp>
    </p:spTree>
    <p:extLst>
      <p:ext uri="{BB962C8B-B14F-4D97-AF65-F5344CB8AC3E}">
        <p14:creationId xmlns:p14="http://schemas.microsoft.com/office/powerpoint/2010/main" val="394768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1988840"/>
            <a:ext cx="6408712"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2200" spc="-150" dirty="0">
                <a:solidFill>
                  <a:srgbClr val="000000"/>
                </a:solidFill>
              </a:rPr>
              <a:t>In the same groups brainstorm at least 10 reasons as to why the developing world has not achieved economic parity with the developed world. In other words, why are we affluent and they are not</a:t>
            </a:r>
            <a:r>
              <a:rPr lang="en-CA" sz="2200" spc="-150" dirty="0" smtClean="0">
                <a:solidFill>
                  <a:srgbClr val="000000"/>
                </a:solidFill>
              </a:rPr>
              <a:t>?</a:t>
            </a:r>
          </a:p>
          <a:p>
            <a:pPr marL="457200" indent="-457200" algn="l">
              <a:lnSpc>
                <a:spcPts val="25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How does income disparity influence the ability of the globe to be sustainable?</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Your task:</a:t>
            </a:r>
          </a:p>
        </p:txBody>
      </p:sp>
    </p:spTree>
    <p:extLst>
      <p:ext uri="{BB962C8B-B14F-4D97-AF65-F5344CB8AC3E}">
        <p14:creationId xmlns:p14="http://schemas.microsoft.com/office/powerpoint/2010/main" val="170913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2204864"/>
            <a:ext cx="4176464"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8913" indent="-188913" algn="l">
              <a:lnSpc>
                <a:spcPts val="2000"/>
              </a:lnSpc>
              <a:buClr>
                <a:srgbClr val="009999"/>
              </a:buClr>
              <a:buFont typeface="Arial" panose="020B0604020202020204" pitchFamily="34" charset="0"/>
              <a:buChar char="•"/>
            </a:pPr>
            <a:r>
              <a:rPr lang="en-CA" sz="2000" spc="-150" dirty="0">
                <a:solidFill>
                  <a:srgbClr val="000000"/>
                </a:solidFill>
              </a:rPr>
              <a:t>Undemocratic local government</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Poor infrastructure</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Lack of health care</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War</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Racism</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Oppression</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Disease/epidemics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Sexual status/sexual orientation rights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Greed</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Population</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Hunger</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Education</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Debt/deficit</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196752"/>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Reasons for economic </a:t>
            </a:r>
            <a:br>
              <a:rPr lang="en-CA" sz="3500" b="1" spc="-150" dirty="0"/>
            </a:br>
            <a:r>
              <a:rPr lang="en-CA" sz="3500" b="1" spc="-150" dirty="0"/>
              <a:t>disparity in the world</a:t>
            </a:r>
          </a:p>
        </p:txBody>
      </p:sp>
      <p:sp>
        <p:nvSpPr>
          <p:cNvPr id="5" name="Title 1"/>
          <p:cNvSpPr txBox="1">
            <a:spLocks/>
          </p:cNvSpPr>
          <p:nvPr/>
        </p:nvSpPr>
        <p:spPr>
          <a:xfrm>
            <a:off x="4800802" y="2204864"/>
            <a:ext cx="4176464"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8913" indent="-188913" algn="l">
              <a:lnSpc>
                <a:spcPts val="2000"/>
              </a:lnSpc>
              <a:buClr>
                <a:srgbClr val="009999"/>
              </a:buClr>
              <a:buFont typeface="Arial" panose="020B0604020202020204" pitchFamily="34" charset="0"/>
              <a:buChar char="•"/>
            </a:pPr>
            <a:r>
              <a:rPr lang="en-CA" sz="2000" spc="-150" dirty="0">
                <a:solidFill>
                  <a:srgbClr val="000000"/>
                </a:solidFill>
              </a:rPr>
              <a:t>Multinationals/transnational</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Trade sanctions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Environmental reasons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Traditional values (class divisions)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Overshot carrying capacity</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Lack of exports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Cash crops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Civil strife</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Ignorance</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Poor trade policies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Egocentrism</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Historical reasons</a:t>
            </a:r>
          </a:p>
          <a:p>
            <a:pPr marL="188913" indent="-188913" algn="l">
              <a:lnSpc>
                <a:spcPts val="2000"/>
              </a:lnSpc>
              <a:buClr>
                <a:srgbClr val="009999"/>
              </a:buClr>
              <a:buFont typeface="Arial" panose="020B0604020202020204" pitchFamily="34" charset="0"/>
              <a:buChar char="•"/>
            </a:pPr>
            <a:r>
              <a:rPr lang="en-CA" sz="2000" spc="-150" dirty="0">
                <a:solidFill>
                  <a:srgbClr val="000000"/>
                </a:solidFill>
              </a:rPr>
              <a:t>Other?</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Tree>
    <p:extLst>
      <p:ext uri="{BB962C8B-B14F-4D97-AF65-F5344CB8AC3E}">
        <p14:creationId xmlns:p14="http://schemas.microsoft.com/office/powerpoint/2010/main" val="181300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1988840"/>
            <a:ext cx="6408712"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2200" spc="-150" dirty="0">
                <a:solidFill>
                  <a:srgbClr val="000000"/>
                </a:solidFill>
              </a:rPr>
              <a:t>Select Norway, Venezuela and Canada and watch their progress over time. </a:t>
            </a:r>
            <a:endParaRPr lang="en-CA" sz="2200" spc="-150" dirty="0" smtClean="0">
              <a:solidFill>
                <a:srgbClr val="000000"/>
              </a:solidFill>
            </a:endParaRPr>
          </a:p>
          <a:p>
            <a:pPr marL="457200" indent="-457200" algn="l">
              <a:lnSpc>
                <a:spcPts val="25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Considering what you have learned about each country note any specific changes and patterns over time? (Think points of historical challenge or opportunity)</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More </a:t>
            </a:r>
            <a:r>
              <a:rPr lang="en-CA" sz="3500" b="1" spc="-150" dirty="0" err="1"/>
              <a:t>Gapminder</a:t>
            </a:r>
            <a:r>
              <a:rPr lang="en-CA" sz="3500" b="1" spc="-150" dirty="0"/>
              <a:t> </a:t>
            </a:r>
            <a:r>
              <a:rPr lang="en-CA" sz="3500" b="1" spc="-150" dirty="0" smtClean="0"/>
              <a:t>world</a:t>
            </a:r>
            <a:endParaRPr lang="en-CA" sz="3500" b="1" spc="-150" dirty="0"/>
          </a:p>
        </p:txBody>
      </p:sp>
    </p:spTree>
    <p:extLst>
      <p:ext uri="{BB962C8B-B14F-4D97-AF65-F5344CB8AC3E}">
        <p14:creationId xmlns:p14="http://schemas.microsoft.com/office/powerpoint/2010/main" val="2849082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1988840"/>
            <a:ext cx="6408712"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2200" spc="-150" dirty="0">
                <a:solidFill>
                  <a:srgbClr val="000000"/>
                </a:solidFill>
              </a:rPr>
              <a:t>Through the PowerPoint you were introduced to different graphics that attempted to demonstrate how the regions of the world have changed since the 1800s</a:t>
            </a:r>
            <a:r>
              <a:rPr lang="en-CA" sz="2200" spc="-150" dirty="0" smtClean="0">
                <a:solidFill>
                  <a:srgbClr val="000000"/>
                </a:solidFill>
              </a:rPr>
              <a:t>.</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How is modelling relevant when analyzing the development of a nation</a:t>
            </a:r>
            <a:r>
              <a:rPr lang="en-CA" sz="2200" spc="-150" dirty="0" smtClean="0">
                <a:solidFill>
                  <a:srgbClr val="000000"/>
                </a:solidFill>
              </a:rPr>
              <a:t>?</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How could these tools be used to develop the world towards sustainability? Think people, profit and planet.</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Final thoughts…</a:t>
            </a:r>
          </a:p>
        </p:txBody>
      </p:sp>
    </p:spTree>
    <p:extLst>
      <p:ext uri="{BB962C8B-B14F-4D97-AF65-F5344CB8AC3E}">
        <p14:creationId xmlns:p14="http://schemas.microsoft.com/office/powerpoint/2010/main" val="2735331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848872"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3200"/>
              </a:lnSpc>
              <a:buClr>
                <a:srgbClr val="009999"/>
              </a:buClr>
              <a:buFont typeface="Arial" panose="020B0604020202020204" pitchFamily="34" charset="0"/>
              <a:buChar char="•"/>
            </a:pPr>
            <a:r>
              <a:rPr lang="en-CA" sz="2200" spc="-150" dirty="0">
                <a:solidFill>
                  <a:srgbClr val="000000"/>
                </a:solidFill>
              </a:rPr>
              <a:t>Find a group of </a:t>
            </a:r>
            <a:r>
              <a:rPr lang="en-CA" sz="2200" spc="-150" dirty="0" smtClean="0">
                <a:solidFill>
                  <a:srgbClr val="000000"/>
                </a:solidFill>
              </a:rPr>
              <a:t>three</a:t>
            </a:r>
            <a:r>
              <a:rPr lang="en-CA" sz="2200" spc="-150" dirty="0" smtClean="0">
                <a:solidFill>
                  <a:srgbClr val="000000"/>
                </a:solidFill>
              </a:rPr>
              <a:t>–four</a:t>
            </a:r>
            <a:endParaRPr lang="en-CA" sz="2200" spc="-150" dirty="0">
              <a:solidFill>
                <a:srgbClr val="000000"/>
              </a:solidFill>
            </a:endParaRPr>
          </a:p>
          <a:p>
            <a:pPr marL="457200" indent="-457200" algn="l">
              <a:lnSpc>
                <a:spcPts val="3200"/>
              </a:lnSpc>
              <a:buClr>
                <a:srgbClr val="009999"/>
              </a:buClr>
              <a:buFont typeface="Arial" panose="020B0604020202020204" pitchFamily="34" charset="0"/>
              <a:buChar char="•"/>
            </a:pPr>
            <a:r>
              <a:rPr lang="en-CA" sz="2200" spc="-150" dirty="0">
                <a:solidFill>
                  <a:srgbClr val="000000"/>
                </a:solidFill>
              </a:rPr>
              <a:t>Get a set of cards.</a:t>
            </a: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Organize the cards according to development (i.e., least developed to most developed country).</a:t>
            </a:r>
          </a:p>
          <a:p>
            <a:pPr marL="457200" indent="-457200" algn="l">
              <a:lnSpc>
                <a:spcPts val="3200"/>
              </a:lnSpc>
              <a:buClr>
                <a:srgbClr val="009999"/>
              </a:buClr>
              <a:buFont typeface="Arial" panose="020B0604020202020204" pitchFamily="34" charset="0"/>
              <a:buChar char="•"/>
            </a:pPr>
            <a:r>
              <a:rPr lang="en-CA" sz="2200" spc="-150" dirty="0">
                <a:solidFill>
                  <a:srgbClr val="000000"/>
                </a:solidFill>
              </a:rPr>
              <a:t>Prepare to explain your choices to the class.</a:t>
            </a: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Game </a:t>
            </a:r>
            <a:r>
              <a:rPr lang="en-CA" sz="3500" b="1" spc="-150" dirty="0" smtClean="0"/>
              <a:t>time</a:t>
            </a:r>
            <a:r>
              <a:rPr lang="en-CA" sz="3500" b="1" spc="-150" dirty="0"/>
              <a:t>!!!</a:t>
            </a:r>
          </a:p>
        </p:txBody>
      </p:sp>
    </p:spTree>
    <p:extLst>
      <p:ext uri="{BB962C8B-B14F-4D97-AF65-F5344CB8AC3E}">
        <p14:creationId xmlns:p14="http://schemas.microsoft.com/office/powerpoint/2010/main" val="2962604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How much does </a:t>
            </a:r>
            <a:endParaRPr lang="en-CA" sz="3500" b="1" spc="-150" dirty="0" smtClean="0"/>
          </a:p>
          <a:p>
            <a:pPr algn="l">
              <a:lnSpc>
                <a:spcPts val="3200"/>
              </a:lnSpc>
            </a:pPr>
            <a:r>
              <a:rPr lang="en-CA" sz="3500" b="1" spc="-150" dirty="0" smtClean="0"/>
              <a:t>the </a:t>
            </a:r>
            <a:r>
              <a:rPr lang="en-CA" sz="3500" b="1" spc="-150" dirty="0"/>
              <a:t>world make?</a:t>
            </a:r>
          </a:p>
        </p:txBody>
      </p:sp>
      <p:pic>
        <p:nvPicPr>
          <p:cNvPr id="5" name="Picture 4" descr="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52936"/>
            <a:ext cx="385127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327175" y="4869160"/>
            <a:ext cx="2132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1" hangingPunct="1">
              <a:spcBef>
                <a:spcPct val="0"/>
              </a:spcBef>
              <a:buFontTx/>
              <a:buNone/>
            </a:pPr>
            <a:r>
              <a:rPr lang="en-US" altLang="en-US" sz="1800" b="1" dirty="0">
                <a:latin typeface="Tahoma" panose="020B0604030504040204" pitchFamily="34" charset="0"/>
              </a:rPr>
              <a:t>Map of the world</a:t>
            </a:r>
            <a:endParaRPr lang="en-CA" altLang="en-US" sz="1800" b="1" dirty="0">
              <a:latin typeface="Tahoma" panose="020B0604030504040204" pitchFamily="34" charset="0"/>
            </a:endParaRPr>
          </a:p>
        </p:txBody>
      </p:sp>
      <p:pic>
        <p:nvPicPr>
          <p:cNvPr id="7" name="Picture 6" descr="living on less that 10 a 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102" y="838453"/>
            <a:ext cx="3690562" cy="181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292080" y="2638653"/>
            <a:ext cx="32247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algn="ctr" eaLnBrk="1" hangingPunct="1">
              <a:spcBef>
                <a:spcPct val="0"/>
              </a:spcBef>
              <a:buFontTx/>
              <a:buNone/>
            </a:pPr>
            <a:r>
              <a:rPr lang="en-CA" altLang="en-US" sz="1800" b="1" dirty="0">
                <a:latin typeface="Verdana" panose="020B0604030504040204" pitchFamily="34" charset="0"/>
              </a:rPr>
              <a:t>Population living on less than $10 a day</a:t>
            </a:r>
          </a:p>
        </p:txBody>
      </p:sp>
      <p:pic>
        <p:nvPicPr>
          <p:cNvPr id="9" name="Picture 8" descr="living on more than 200 a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5102" y="3500984"/>
            <a:ext cx="3690562" cy="181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5298062" y="5373216"/>
            <a:ext cx="33063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algn="ctr" eaLnBrk="1" hangingPunct="1">
              <a:spcBef>
                <a:spcPct val="0"/>
              </a:spcBef>
              <a:buFontTx/>
              <a:buNone/>
            </a:pPr>
            <a:r>
              <a:rPr lang="en-CA" altLang="en-US" sz="1800" b="1" dirty="0">
                <a:latin typeface="Verdana" panose="020B0604030504040204" pitchFamily="34" charset="0"/>
              </a:rPr>
              <a:t>Population living on more than $200 a day</a:t>
            </a:r>
          </a:p>
        </p:txBody>
      </p:sp>
    </p:spTree>
    <p:extLst>
      <p:ext uri="{BB962C8B-B14F-4D97-AF65-F5344CB8AC3E}">
        <p14:creationId xmlns:p14="http://schemas.microsoft.com/office/powerpoint/2010/main" val="259594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844824"/>
            <a:ext cx="8208912"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2200" spc="-150" dirty="0">
                <a:solidFill>
                  <a:srgbClr val="000000"/>
                </a:solidFill>
              </a:rPr>
              <a:t>What were the measures the class used to evaluate development? </a:t>
            </a: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What other measures can we consider?</a:t>
            </a: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Get a copy of the “Gapminder World Map” graph. </a:t>
            </a: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On the graph each bubble is a country. The size of the bubble relates to the population of the country and the colour to the region of the world. The y-axis is life expectancy and the x-axis is income per person.</a:t>
            </a: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Find the countries you ranked on the graph. </a:t>
            </a:r>
          </a:p>
          <a:p>
            <a:pPr marL="1073150" indent="-457200" algn="l">
              <a:lnSpc>
                <a:spcPts val="2500"/>
              </a:lnSpc>
              <a:buClr>
                <a:srgbClr val="009999"/>
              </a:buClr>
              <a:buFont typeface="Arial" panose="020B0604020202020204" pitchFamily="34" charset="0"/>
              <a:buChar char="•"/>
            </a:pPr>
            <a:r>
              <a:rPr lang="en-CA" sz="2200" spc="-150" dirty="0">
                <a:solidFill>
                  <a:srgbClr val="000000"/>
                </a:solidFill>
              </a:rPr>
              <a:t>How does it compare to the placement your group </a:t>
            </a:r>
            <a:r>
              <a:rPr lang="en-CA" sz="2200" spc="-150" dirty="0" smtClean="0">
                <a:solidFill>
                  <a:srgbClr val="000000"/>
                </a:solidFill>
              </a:rPr>
              <a:t>    decided </a:t>
            </a:r>
            <a:r>
              <a:rPr lang="en-CA" sz="2200" spc="-150" dirty="0">
                <a:solidFill>
                  <a:srgbClr val="000000"/>
                </a:solidFill>
              </a:rPr>
              <a:t>on? </a:t>
            </a:r>
          </a:p>
          <a:p>
            <a:pPr marL="1073150" indent="-457200" algn="l">
              <a:lnSpc>
                <a:spcPts val="2500"/>
              </a:lnSpc>
              <a:buClr>
                <a:srgbClr val="009999"/>
              </a:buClr>
              <a:buFont typeface="Arial" panose="020B0604020202020204" pitchFamily="34" charset="0"/>
              <a:buChar char="•"/>
            </a:pPr>
            <a:r>
              <a:rPr lang="en-CA" sz="2200" spc="-150" dirty="0">
                <a:solidFill>
                  <a:srgbClr val="000000"/>
                </a:solidFill>
              </a:rPr>
              <a:t>Were there any surprising results? </a:t>
            </a:r>
          </a:p>
          <a:p>
            <a:pPr marL="1073150" indent="-457200" algn="l">
              <a:lnSpc>
                <a:spcPts val="2500"/>
              </a:lnSpc>
              <a:buClr>
                <a:srgbClr val="009999"/>
              </a:buClr>
              <a:buFont typeface="Arial" panose="020B0604020202020204" pitchFamily="34" charset="0"/>
              <a:buChar char="•"/>
            </a:pPr>
            <a:r>
              <a:rPr lang="en-CA" sz="2200" spc="-150" dirty="0">
                <a:solidFill>
                  <a:srgbClr val="000000"/>
                </a:solidFill>
              </a:rPr>
              <a:t>Could this graph be used to divide the countries of the </a:t>
            </a:r>
            <a:r>
              <a:rPr lang="en-CA" sz="2200" spc="-150" dirty="0" smtClean="0">
                <a:solidFill>
                  <a:srgbClr val="000000"/>
                </a:solidFill>
              </a:rPr>
              <a:t>   world </a:t>
            </a:r>
            <a:r>
              <a:rPr lang="en-CA" sz="2200" spc="-150" dirty="0">
                <a:solidFill>
                  <a:srgbClr val="000000"/>
                </a:solidFill>
              </a:rPr>
              <a:t>into different categories? Why or why not?</a:t>
            </a:r>
          </a:p>
        </p:txBody>
      </p:sp>
      <p:sp>
        <p:nvSpPr>
          <p:cNvPr id="4" name="Title 1"/>
          <p:cNvSpPr txBox="1">
            <a:spLocks/>
          </p:cNvSpPr>
          <p:nvPr/>
        </p:nvSpPr>
        <p:spPr>
          <a:xfrm>
            <a:off x="583938" y="1268760"/>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Game </a:t>
            </a:r>
            <a:r>
              <a:rPr lang="en-CA" sz="3500" b="1" spc="-150" dirty="0" smtClean="0"/>
              <a:t>time </a:t>
            </a:r>
            <a:r>
              <a:rPr lang="en-CA" sz="3500" b="1" spc="-150" dirty="0"/>
              <a:t>p</a:t>
            </a:r>
            <a:r>
              <a:rPr lang="en-CA" sz="3500" b="1" spc="-150" dirty="0" smtClean="0"/>
              <a:t>art </a:t>
            </a:r>
            <a:r>
              <a:rPr lang="en-CA" sz="3500" b="1" spc="-150" dirty="0"/>
              <a:t>2!!!</a:t>
            </a:r>
          </a:p>
        </p:txBody>
      </p:sp>
    </p:spTree>
    <p:extLst>
      <p:ext uri="{BB962C8B-B14F-4D97-AF65-F5344CB8AC3E}">
        <p14:creationId xmlns:p14="http://schemas.microsoft.com/office/powerpoint/2010/main" val="293798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848872" cy="25922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2200" spc="-150" dirty="0">
                <a:solidFill>
                  <a:srgbClr val="000000"/>
                </a:solidFill>
              </a:rPr>
              <a:t>This graph shows how long people live and how much money they </a:t>
            </a:r>
            <a:r>
              <a:rPr lang="en-CA" sz="2200" spc="-150" dirty="0" smtClean="0">
                <a:solidFill>
                  <a:srgbClr val="000000"/>
                </a:solidFill>
              </a:rPr>
              <a:t>earn. Let’s </a:t>
            </a:r>
            <a:r>
              <a:rPr lang="en-CA" sz="2200" spc="-150" dirty="0">
                <a:solidFill>
                  <a:srgbClr val="000000"/>
                </a:solidFill>
              </a:rPr>
              <a:t>see how countries have developed since 1800… http://www.gapminder.org/world/#;example=75</a:t>
            </a:r>
            <a:r>
              <a:rPr lang="en-CA" sz="2200" spc="-150" dirty="0" smtClean="0">
                <a:solidFill>
                  <a:srgbClr val="000000"/>
                </a:solidFill>
              </a:rPr>
              <a:t>;</a:t>
            </a:r>
          </a:p>
          <a:p>
            <a:pPr marL="457200" indent="-457200" algn="l">
              <a:lnSpc>
                <a:spcPts val="25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What does the graph show? As you watch take note of any five things that interest you or that you noticed about the animation.</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Gapminder</a:t>
            </a:r>
          </a:p>
        </p:txBody>
      </p:sp>
    </p:spTree>
    <p:extLst>
      <p:ext uri="{BB962C8B-B14F-4D97-AF65-F5344CB8AC3E}">
        <p14:creationId xmlns:p14="http://schemas.microsoft.com/office/powerpoint/2010/main" val="1835370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848872"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2200" spc="-150" dirty="0">
                <a:solidFill>
                  <a:srgbClr val="000000"/>
                </a:solidFill>
              </a:rPr>
              <a:t>In 1800, income per person was low and life expectancy was very short in all countries. </a:t>
            </a:r>
            <a:endParaRPr lang="en-CA" sz="2200" spc="-150" dirty="0" smtClean="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Health is better everywhere today, even in the poorest countries. </a:t>
            </a:r>
            <a:endParaRPr lang="en-CA" sz="2200" spc="-150" dirty="0" smtClean="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Income is much higher in most, but not all, countries today. </a:t>
            </a:r>
            <a:endParaRPr lang="en-CA" sz="2200" spc="-150" dirty="0" smtClean="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a:solidFill>
                  <a:srgbClr val="000000"/>
                </a:solidFill>
              </a:rPr>
              <a:t>The income and health gaps between countries are larger today</a:t>
            </a:r>
            <a:r>
              <a:rPr lang="en-CA" sz="2200" spc="-150" dirty="0" smtClean="0">
                <a:solidFill>
                  <a:srgbClr val="000000"/>
                </a:solidFill>
              </a:rPr>
              <a:t>.</a:t>
            </a:r>
          </a:p>
          <a:p>
            <a:pPr marL="457200" indent="-457200" algn="l">
              <a:lnSpc>
                <a:spcPts val="1500"/>
              </a:lnSpc>
              <a:buClr>
                <a:srgbClr val="009999"/>
              </a:buClr>
              <a:buFont typeface="Arial" panose="020B0604020202020204" pitchFamily="34" charset="0"/>
              <a:buChar char="•"/>
            </a:pPr>
            <a:endParaRPr lang="en-CA" sz="2200" spc="-150" dirty="0" smtClean="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smtClean="0">
                <a:solidFill>
                  <a:srgbClr val="000000"/>
                </a:solidFill>
              </a:rPr>
              <a:t> Most </a:t>
            </a:r>
            <a:r>
              <a:rPr lang="en-CA" sz="2200" spc="-150" dirty="0">
                <a:solidFill>
                  <a:srgbClr val="000000"/>
                </a:solidFill>
              </a:rPr>
              <a:t>people today live in “middle income” countries</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What this graph shows:</a:t>
            </a:r>
          </a:p>
        </p:txBody>
      </p:sp>
    </p:spTree>
    <p:extLst>
      <p:ext uri="{BB962C8B-B14F-4D97-AF65-F5344CB8AC3E}">
        <p14:creationId xmlns:p14="http://schemas.microsoft.com/office/powerpoint/2010/main" val="1270491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48064" y="1988840"/>
            <a:ext cx="3672408" cy="28083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200" spc="-150" dirty="0">
                <a:solidFill>
                  <a:srgbClr val="000000"/>
                </a:solidFill>
              </a:rPr>
              <a:t>World’s population arranged by income. </a:t>
            </a:r>
            <a:r>
              <a:rPr lang="en-CA" sz="2200" spc="-150" dirty="0" smtClean="0">
                <a:solidFill>
                  <a:srgbClr val="000000"/>
                </a:solidFill>
              </a:rPr>
              <a:t>Each </a:t>
            </a:r>
            <a:r>
              <a:rPr lang="en-CA" sz="2200" spc="-150" dirty="0">
                <a:solidFill>
                  <a:srgbClr val="000000"/>
                </a:solidFill>
              </a:rPr>
              <a:t>horizontal band represents and equal fifth of the world’s people</a:t>
            </a:r>
            <a:br>
              <a:rPr lang="en-CA" sz="2200" spc="-150" dirty="0">
                <a:solidFill>
                  <a:srgbClr val="000000"/>
                </a:solidFill>
              </a:rPr>
            </a:br>
            <a:r>
              <a:rPr lang="en-CA" sz="2200" spc="-150" dirty="0">
                <a:solidFill>
                  <a:srgbClr val="000000"/>
                </a:solidFill>
              </a:rPr>
              <a:t>The richest fifth receives 82.7% of total world income and the poorest received 1.4% of the world’s income.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4827495" cy="441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79512" y="5827340"/>
            <a:ext cx="3672408" cy="28083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600" dirty="0" smtClean="0">
                <a:solidFill>
                  <a:srgbClr val="000000"/>
                </a:solidFill>
              </a:rPr>
              <a:t>Source: </a:t>
            </a:r>
            <a:r>
              <a:rPr lang="en-CA" sz="600" dirty="0" err="1" smtClean="0">
                <a:solidFill>
                  <a:srgbClr val="000000"/>
                </a:solidFill>
              </a:rPr>
              <a:t>UNDP</a:t>
            </a:r>
            <a:r>
              <a:rPr lang="en-CA" sz="600" dirty="0">
                <a:solidFill>
                  <a:srgbClr val="000000"/>
                </a:solidFill>
              </a:rPr>
              <a:t>, Human Development Report 1992 (New York: Oxford University Press, 1992</a:t>
            </a:r>
            <a:r>
              <a:rPr lang="en-CA" sz="600" spc="-150" dirty="0">
                <a:solidFill>
                  <a:srgbClr val="000000"/>
                </a:solidFill>
              </a:rPr>
              <a:t>.</a:t>
            </a:r>
          </a:p>
        </p:txBody>
      </p:sp>
    </p:spTree>
    <p:extLst>
      <p:ext uri="{BB962C8B-B14F-4D97-AF65-F5344CB8AC3E}">
        <p14:creationId xmlns:p14="http://schemas.microsoft.com/office/powerpoint/2010/main" val="3543276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5827340"/>
            <a:ext cx="3672408" cy="28083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600" dirty="0" smtClean="0">
                <a:solidFill>
                  <a:srgbClr val="000000"/>
                </a:solidFill>
              </a:rPr>
              <a:t>Source: </a:t>
            </a:r>
            <a:r>
              <a:rPr lang="en-CA" sz="600" dirty="0" err="1" smtClean="0">
                <a:solidFill>
                  <a:srgbClr val="000000"/>
                </a:solidFill>
              </a:rPr>
              <a:t>UNDP</a:t>
            </a:r>
            <a:r>
              <a:rPr lang="en-CA" sz="600" dirty="0">
                <a:solidFill>
                  <a:srgbClr val="000000"/>
                </a:solidFill>
              </a:rPr>
              <a:t>, Human Development Report 1992 (New York: Oxford University Press, 1992</a:t>
            </a:r>
            <a:r>
              <a:rPr lang="en-CA" sz="600" spc="-150" dirty="0">
                <a:solidFill>
                  <a:srgbClr val="000000"/>
                </a:solidFill>
              </a:rPr>
              <a:t>.</a:t>
            </a:r>
          </a:p>
        </p:txBody>
      </p:sp>
      <p:pic>
        <p:nvPicPr>
          <p:cNvPr id="7" name="table"/>
          <p:cNvPicPr>
            <a:picLocks noChangeAspect="1"/>
          </p:cNvPicPr>
          <p:nvPr/>
        </p:nvPicPr>
        <p:blipFill>
          <a:blip r:embed="rId3"/>
          <a:stretch>
            <a:fillRect/>
          </a:stretch>
        </p:blipFill>
        <p:spPr>
          <a:xfrm>
            <a:off x="899592" y="1124744"/>
            <a:ext cx="7564603" cy="3971554"/>
          </a:xfrm>
          <a:prstGeom prst="rect">
            <a:avLst/>
          </a:prstGeom>
        </p:spPr>
      </p:pic>
      <p:sp>
        <p:nvSpPr>
          <p:cNvPr id="8" name="Title 1"/>
          <p:cNvSpPr txBox="1">
            <a:spLocks/>
          </p:cNvSpPr>
          <p:nvPr/>
        </p:nvSpPr>
        <p:spPr>
          <a:xfrm>
            <a:off x="755576" y="5157192"/>
            <a:ext cx="7708619" cy="7101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1800" spc="-150" dirty="0">
                <a:solidFill>
                  <a:srgbClr val="000000"/>
                </a:solidFill>
              </a:rPr>
              <a:t>While this is one interpretation of the lifestyle in the varying divisions of wealth, do you feel it is accurate? Where do you see yourself?</a:t>
            </a:r>
          </a:p>
        </p:txBody>
      </p:sp>
    </p:spTree>
    <p:extLst>
      <p:ext uri="{BB962C8B-B14F-4D97-AF65-F5344CB8AC3E}">
        <p14:creationId xmlns:p14="http://schemas.microsoft.com/office/powerpoint/2010/main" val="87161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848872"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2200" spc="-150" dirty="0">
                <a:solidFill>
                  <a:srgbClr val="000000"/>
                </a:solidFill>
              </a:rPr>
              <a:t>Let’s look at how the world shares its money… </a:t>
            </a:r>
            <a:r>
              <a:rPr lang="en-CA" sz="2200" spc="-150" dirty="0" smtClean="0">
                <a:solidFill>
                  <a:srgbClr val="000000"/>
                </a:solidFill>
                <a:hlinkClick r:id="rId3"/>
              </a:rPr>
              <a:t>www.gapminder.org/downloads/human-development-trends-2005</a:t>
            </a:r>
            <a:r>
              <a:rPr lang="en-CA" sz="2200" spc="-150" dirty="0">
                <a:solidFill>
                  <a:srgbClr val="000000"/>
                </a:solidFill>
                <a:hlinkClick r:id="rId3"/>
              </a:rPr>
              <a:t>/</a:t>
            </a: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Another cool set of diagrams…</a:t>
            </a:r>
          </a:p>
        </p:txBody>
      </p:sp>
    </p:spTree>
    <p:extLst>
      <p:ext uri="{BB962C8B-B14F-4D97-AF65-F5344CB8AC3E}">
        <p14:creationId xmlns:p14="http://schemas.microsoft.com/office/powerpoint/2010/main" val="34140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title slide">
  <a:themeElements>
    <a:clrScheme name="Custom 6">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7F7F7F"/>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fo slide">
  <a:themeElements>
    <a:clrScheme name="Custom 5">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A6A2"/>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Incised901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TotalTime>
  <Words>641</Words>
  <Application>Microsoft Office PowerPoint</Application>
  <PresentationFormat>On-screen Show (4:3)</PresentationFormat>
  <Paragraphs>83</Paragraphs>
  <Slides>13</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Incised901 Lt BT</vt:lpstr>
      <vt:lpstr>Tahoma</vt:lpstr>
      <vt:lpstr>Verdana</vt:lpstr>
      <vt:lpstr>Custom Design</vt:lpstr>
      <vt:lpstr>subtitle/title slide</vt:lpstr>
      <vt:lpstr>info slide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ferorek</dc:creator>
  <cp:lastModifiedBy>Ferorelli, Kristina</cp:lastModifiedBy>
  <cp:revision>81</cp:revision>
  <cp:lastPrinted>2015-11-13T16:21:28Z</cp:lastPrinted>
  <dcterms:created xsi:type="dcterms:W3CDTF">2015-05-19T15:54:27Z</dcterms:created>
  <dcterms:modified xsi:type="dcterms:W3CDTF">2016-12-22T17:10:04Z</dcterms:modified>
</cp:coreProperties>
</file>