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 id="2147483669" r:id="rId3"/>
    <p:sldMasterId id="2147483671" r:id="rId4"/>
  </p:sldMasterIdLst>
  <p:notesMasterIdLst>
    <p:notesMasterId r:id="rId21"/>
  </p:notesMasterIdLst>
  <p:handoutMasterIdLst>
    <p:handoutMasterId r:id="rId22"/>
  </p:handoutMasterIdLst>
  <p:sldIdLst>
    <p:sldId id="272" r:id="rId5"/>
    <p:sldId id="256" r:id="rId6"/>
    <p:sldId id="263" r:id="rId7"/>
    <p:sldId id="257" r:id="rId8"/>
    <p:sldId id="264" r:id="rId9"/>
    <p:sldId id="258" r:id="rId10"/>
    <p:sldId id="259" r:id="rId11"/>
    <p:sldId id="260" r:id="rId12"/>
    <p:sldId id="265" r:id="rId13"/>
    <p:sldId id="266" r:id="rId14"/>
    <p:sldId id="267" r:id="rId15"/>
    <p:sldId id="268" r:id="rId16"/>
    <p:sldId id="269" r:id="rId17"/>
    <p:sldId id="270" r:id="rId18"/>
    <p:sldId id="271" r:id="rId19"/>
    <p:sldId id="262"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A89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29" autoAdjust="0"/>
    <p:restoredTop sz="94656" autoAdjust="0"/>
  </p:normalViewPr>
  <p:slideViewPr>
    <p:cSldViewPr snapToGrid="0" snapToObjects="1">
      <p:cViewPr varScale="1">
        <p:scale>
          <a:sx n="73" d="100"/>
          <a:sy n="73" d="100"/>
        </p:scale>
        <p:origin x="13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4" d="100"/>
          <a:sy n="74" d="100"/>
        </p:scale>
        <p:origin x="250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08994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CA"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FEA5978-8520-9941-A129-48DDCB207132}" type="datetimeFigureOut">
              <a:rPr lang="en-US" smtClean="0"/>
              <a:t>12/23/2016</a:t>
            </a:fld>
            <a:endParaRPr lang="en-CA"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CA"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CA"/>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CA"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BFBFFB4D-FAD3-8349-9412-9485E50FF2B8}" type="slidenum">
              <a:rPr lang="en-CA" smtClean="0"/>
              <a:t>‹#›</a:t>
            </a:fld>
            <a:endParaRPr lang="en-CA" dirty="0"/>
          </a:p>
        </p:txBody>
      </p:sp>
    </p:spTree>
    <p:extLst>
      <p:ext uri="{BB962C8B-B14F-4D97-AF65-F5344CB8AC3E}">
        <p14:creationId xmlns:p14="http://schemas.microsoft.com/office/powerpoint/2010/main" val="3917980107"/>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Tree>
    <p:extLst>
      <p:ext uri="{BB962C8B-B14F-4D97-AF65-F5344CB8AC3E}">
        <p14:creationId xmlns:p14="http://schemas.microsoft.com/office/powerpoint/2010/main" val="2879692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00244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45658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994440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267046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CA"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733490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CA"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3766094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24771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288919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photo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25160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31380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746773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158046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CA"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7" name="Date Placeholder 6"/>
          <p:cNvSpPr>
            <a:spLocks noGrp="1"/>
          </p:cNvSpPr>
          <p:nvPr>
            <p:ph type="dt" sz="half" idx="10"/>
          </p:nvPr>
        </p:nvSpPr>
        <p:spPr/>
        <p:txBody>
          <a:bodyPr/>
          <a:lstStyle/>
          <a:p>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15764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CA"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extLst>
      <p:ext uri="{BB962C8B-B14F-4D97-AF65-F5344CB8AC3E}">
        <p14:creationId xmlns:p14="http://schemas.microsoft.com/office/powerpoint/2010/main" val="292861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0184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73147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001185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B540C-44DA-4F69-89C9-7C84606640D3}" type="slidenum">
              <a:rPr lang="en-US" smtClean="0"/>
              <a:pPr/>
              <a:t>‹#›</a:t>
            </a:fld>
            <a:endParaRPr lang="en-US" dirty="0"/>
          </a:p>
        </p:txBody>
      </p:sp>
      <p:pic>
        <p:nvPicPr>
          <p:cNvPr id="7" name="Picture 6"/>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45387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C7D4AF-3251-4176-B2ED-352AF1798B7D}" type="slidenum">
              <a:rPr lang="en-CA" smtClean="0"/>
              <a:t>‹#›</a:t>
            </a:fld>
            <a:endParaRPr lang="en-CA"/>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69035099"/>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239F0-0234-4DB9-8BB5-B635F5AB68B7}" type="slidenum">
              <a:rPr lang="en-CA" smtClean="0"/>
              <a:t>‹#›</a:t>
            </a:fld>
            <a:endParaRPr lang="en-CA"/>
          </a:p>
        </p:txBody>
      </p:sp>
      <p:pic>
        <p:nvPicPr>
          <p:cNvPr id="7" name="Picture 6"/>
          <p:cNvPicPr>
            <a:picLocks noChangeAspect="1"/>
          </p:cNvPicPr>
          <p:nvPr/>
        </p:nvPicPr>
        <p:blipFill>
          <a:blip r:embed="rId9"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77550381"/>
      </p:ext>
    </p:extLst>
  </p:cSld>
  <p:clrMap bg1="lt1" tx1="dk1" bg2="lt2" tx2="dk2" accent1="accent1" accent2="accent2" accent3="accent3" accent4="accent4" accent5="accent5" accent6="accent6" hlink="hlink" folHlink="folHlink"/>
  <p:sldLayoutIdLst>
    <p:sldLayoutId id="2147483670" r:id="rId1"/>
    <p:sldLayoutId id="2147483674" r:id="rId2"/>
    <p:sldLayoutId id="2147483675" r:id="rId3"/>
    <p:sldLayoutId id="2147483676" r:id="rId4"/>
    <p:sldLayoutId id="2147483677" r:id="rId5"/>
    <p:sldLayoutId id="2147483678" r:id="rId6"/>
    <p:sldLayoutId id="2147483679" r:id="rId7"/>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CC6EB-D90A-4C0B-B2AA-E1EBB1566D11}" type="slidenum">
              <a:rPr lang="en-CA" smtClean="0"/>
              <a:t>‹#›</a:t>
            </a:fld>
            <a:endParaRPr lang="en-CA"/>
          </a:p>
        </p:txBody>
      </p:sp>
      <p:pic>
        <p:nvPicPr>
          <p:cNvPr id="8" name="Picture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05339241"/>
      </p:ext>
    </p:extLst>
  </p:cSld>
  <p:clrMap bg1="lt1" tx1="dk1" bg2="lt2" tx2="dk2" accent1="accent1" accent2="accent2" accent3="accent3" accent4="accent4" accent5="accent5" accent6="accent6" hlink="hlink" folHlink="folHlink"/>
  <p:sldLayoutIdLst>
    <p:sldLayoutId id="2147483672" r:id="rId1"/>
    <p:sldLayoutId id="2147483673"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hyperlink" Target="http://www.dexigner.com/news/27869"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http://www.ted.com/talks/william_mcdonough_on_cradle_to_cradle_design"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051720" y="2420888"/>
            <a:ext cx="6386567" cy="158417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4200"/>
              </a:lnSpc>
            </a:pPr>
            <a:r>
              <a:rPr lang="en-CA" b="1" spc="-150" dirty="0" smtClean="0"/>
              <a:t>Cradle to </a:t>
            </a:r>
            <a:r>
              <a:rPr lang="en-CA" b="1" spc="-150" dirty="0" smtClean="0"/>
              <a:t>cradle</a:t>
            </a:r>
            <a:endParaRPr lang="en-CA" b="1" spc="-150" dirty="0" smtClean="0"/>
          </a:p>
          <a:p>
            <a:pPr algn="l">
              <a:lnSpc>
                <a:spcPts val="4200"/>
              </a:lnSpc>
            </a:pPr>
            <a:r>
              <a:rPr lang="en-CA" b="1" spc="-150" dirty="0" smtClean="0"/>
              <a:t>Design</a:t>
            </a:r>
            <a:endParaRPr lang="en-CA" b="1" spc="-150" dirty="0"/>
          </a:p>
        </p:txBody>
      </p:sp>
      <p:sp>
        <p:nvSpPr>
          <p:cNvPr id="3" name="Title 1"/>
          <p:cNvSpPr txBox="1">
            <a:spLocks/>
          </p:cNvSpPr>
          <p:nvPr/>
        </p:nvSpPr>
        <p:spPr>
          <a:xfrm>
            <a:off x="1043608" y="2852936"/>
            <a:ext cx="7034639" cy="72008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CA" sz="3200" dirty="0"/>
          </a:p>
        </p:txBody>
      </p:sp>
    </p:spTree>
    <p:extLst>
      <p:ext uri="{BB962C8B-B14F-4D97-AF65-F5344CB8AC3E}">
        <p14:creationId xmlns:p14="http://schemas.microsoft.com/office/powerpoint/2010/main" val="369348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3261" y="934029"/>
            <a:ext cx="3008313" cy="1185649"/>
          </a:xfrm>
        </p:spPr>
        <p:txBody>
          <a:bodyPr/>
          <a:lstStyle/>
          <a:p>
            <a:r>
              <a:rPr lang="en-CA" sz="4800" dirty="0" smtClean="0">
                <a:latin typeface="+mj-lt"/>
              </a:rPr>
              <a:t>THE X LIST</a:t>
            </a:r>
            <a:endParaRPr lang="en-CA" sz="4800" dirty="0">
              <a:latin typeface="+mj-lt"/>
            </a:endParaRPr>
          </a:p>
        </p:txBody>
      </p:sp>
      <p:sp>
        <p:nvSpPr>
          <p:cNvPr id="6" name="Content Placeholder 5"/>
          <p:cNvSpPr>
            <a:spLocks noGrp="1"/>
          </p:cNvSpPr>
          <p:nvPr>
            <p:ph idx="1"/>
          </p:nvPr>
        </p:nvSpPr>
        <p:spPr>
          <a:xfrm>
            <a:off x="513261" y="4927295"/>
            <a:ext cx="8158565" cy="3622817"/>
          </a:xfrm>
        </p:spPr>
        <p:txBody>
          <a:bodyPr>
            <a:normAutofit/>
          </a:bodyPr>
          <a:lstStyle/>
          <a:p>
            <a:pPr marL="0" indent="0">
              <a:buNone/>
            </a:pPr>
            <a:r>
              <a:rPr lang="en-CA" sz="2400" dirty="0" smtClean="0">
                <a:solidFill>
                  <a:schemeClr val="tx2">
                    <a:lumMod val="50000"/>
                  </a:schemeClr>
                </a:solidFill>
                <a:latin typeface="+mj-lt"/>
              </a:rPr>
              <a:t>Any substance that is teratogenic, mutagenic, carcinogenic, or otherwise harmful in direct and obvious ways to human and ecological life </a:t>
            </a:r>
            <a:r>
              <a:rPr lang="en-CA" sz="1600" dirty="0" smtClean="0">
                <a:solidFill>
                  <a:schemeClr val="tx2">
                    <a:lumMod val="50000"/>
                  </a:schemeClr>
                </a:solidFill>
                <a:latin typeface="+mj-lt"/>
              </a:rPr>
              <a:t>p. 174</a:t>
            </a:r>
            <a:endParaRPr lang="en-CA" sz="1600" dirty="0">
              <a:solidFill>
                <a:schemeClr val="tx2">
                  <a:lumMod val="50000"/>
                </a:schemeClr>
              </a:solidFill>
              <a:latin typeface="+mj-lt"/>
            </a:endParaRPr>
          </a:p>
        </p:txBody>
      </p:sp>
      <p:sp>
        <p:nvSpPr>
          <p:cNvPr id="7" name="Text Placeholder 6"/>
          <p:cNvSpPr>
            <a:spLocks noGrp="1"/>
          </p:cNvSpPr>
          <p:nvPr>
            <p:ph type="body" sz="half" idx="2"/>
          </p:nvPr>
        </p:nvSpPr>
        <p:spPr>
          <a:xfrm>
            <a:off x="513261" y="2273726"/>
            <a:ext cx="7194764" cy="4104564"/>
          </a:xfrm>
        </p:spPr>
        <p:txBody>
          <a:bodyPr>
            <a:noAutofit/>
          </a:bodyPr>
          <a:lstStyle/>
          <a:p>
            <a:pPr algn="l">
              <a:lnSpc>
                <a:spcPct val="100000"/>
              </a:lnSpc>
            </a:pPr>
            <a:r>
              <a:rPr lang="en-CA" sz="2400" dirty="0" smtClean="0">
                <a:solidFill>
                  <a:schemeClr val="tx2">
                    <a:lumMod val="50000"/>
                  </a:schemeClr>
                </a:solidFill>
                <a:latin typeface="+mj-lt"/>
              </a:rPr>
              <a:t>Can you remember the four culprits that were listed earlier?</a:t>
            </a:r>
          </a:p>
          <a:p>
            <a:pPr marL="457200" indent="-457200" algn="l">
              <a:lnSpc>
                <a:spcPct val="100000"/>
              </a:lnSpc>
              <a:buFont typeface="Arial" panose="020B0604020202020204" pitchFamily="34" charset="0"/>
              <a:buChar char="•"/>
            </a:pPr>
            <a:r>
              <a:rPr lang="en-CA" sz="2400" dirty="0" smtClean="0">
                <a:solidFill>
                  <a:schemeClr val="tx2">
                    <a:lumMod val="50000"/>
                  </a:schemeClr>
                </a:solidFill>
                <a:latin typeface="+mj-lt"/>
              </a:rPr>
              <a:t>Mercury </a:t>
            </a:r>
            <a:endParaRPr lang="en-CA" sz="2400" dirty="0">
              <a:solidFill>
                <a:schemeClr val="tx2">
                  <a:lumMod val="50000"/>
                </a:schemeClr>
              </a:solidFill>
              <a:latin typeface="+mj-lt"/>
            </a:endParaRPr>
          </a:p>
          <a:p>
            <a:pPr marL="457200" indent="-457200" algn="l">
              <a:lnSpc>
                <a:spcPct val="100000"/>
              </a:lnSpc>
              <a:buFont typeface="Arial" panose="020B0604020202020204" pitchFamily="34" charset="0"/>
              <a:buChar char="•"/>
            </a:pPr>
            <a:r>
              <a:rPr lang="en-CA" sz="2400" dirty="0" smtClean="0">
                <a:solidFill>
                  <a:schemeClr val="tx2">
                    <a:lumMod val="50000"/>
                  </a:schemeClr>
                </a:solidFill>
                <a:latin typeface="+mj-lt"/>
              </a:rPr>
              <a:t>PVC </a:t>
            </a:r>
            <a:endParaRPr lang="en-CA" sz="2400" dirty="0">
              <a:solidFill>
                <a:schemeClr val="tx2">
                  <a:lumMod val="50000"/>
                </a:schemeClr>
              </a:solidFill>
              <a:latin typeface="+mj-lt"/>
            </a:endParaRPr>
          </a:p>
          <a:p>
            <a:pPr marL="457200" indent="-457200" algn="l">
              <a:lnSpc>
                <a:spcPct val="100000"/>
              </a:lnSpc>
              <a:buFont typeface="Arial" panose="020B0604020202020204" pitchFamily="34" charset="0"/>
              <a:buChar char="•"/>
            </a:pPr>
            <a:r>
              <a:rPr lang="en-CA" sz="2400" dirty="0">
                <a:solidFill>
                  <a:schemeClr val="tx2">
                    <a:lumMod val="50000"/>
                  </a:schemeClr>
                </a:solidFill>
                <a:latin typeface="+mj-lt"/>
              </a:rPr>
              <a:t>Cadmium and </a:t>
            </a:r>
          </a:p>
          <a:p>
            <a:pPr marL="457200" indent="-457200" algn="l">
              <a:lnSpc>
                <a:spcPct val="100000"/>
              </a:lnSpc>
              <a:buFont typeface="Arial" panose="020B0604020202020204" pitchFamily="34" charset="0"/>
              <a:buChar char="•"/>
            </a:pPr>
            <a:r>
              <a:rPr lang="en-CA" sz="2400" dirty="0" smtClean="0">
                <a:solidFill>
                  <a:schemeClr val="tx2">
                    <a:lumMod val="50000"/>
                  </a:schemeClr>
                </a:solidFill>
                <a:latin typeface="+mj-lt"/>
              </a:rPr>
              <a:t>Lead </a:t>
            </a:r>
            <a:endParaRPr lang="en-CA" sz="2400" dirty="0">
              <a:solidFill>
                <a:schemeClr val="tx2">
                  <a:lumMod val="50000"/>
                </a:schemeClr>
              </a:solidFill>
              <a:latin typeface="+mj-lt"/>
            </a:endParaRPr>
          </a:p>
          <a:p>
            <a:pPr algn="l"/>
            <a:endParaRPr lang="en-CA" sz="2800" dirty="0">
              <a:latin typeface="+mj-lt"/>
            </a:endParaRPr>
          </a:p>
        </p:txBody>
      </p:sp>
    </p:spTree>
    <p:extLst>
      <p:ext uri="{BB962C8B-B14F-4D97-AF65-F5344CB8AC3E}">
        <p14:creationId xmlns:p14="http://schemas.microsoft.com/office/powerpoint/2010/main" val="15210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1070" y="1266161"/>
            <a:ext cx="8229600" cy="751317"/>
          </a:xfrm>
        </p:spPr>
        <p:txBody>
          <a:bodyPr>
            <a:normAutofit fontScale="90000"/>
          </a:bodyPr>
          <a:lstStyle/>
          <a:p>
            <a:pPr algn="l"/>
            <a:r>
              <a:rPr lang="en-CA" sz="4400" b="1" dirty="0" smtClean="0">
                <a:latin typeface="+mj-lt"/>
              </a:rPr>
              <a:t>The Gray List</a:t>
            </a:r>
            <a:endParaRPr lang="en-CA" sz="4400" b="1" dirty="0">
              <a:latin typeface="+mj-lt"/>
            </a:endParaRPr>
          </a:p>
        </p:txBody>
      </p:sp>
      <p:sp>
        <p:nvSpPr>
          <p:cNvPr id="6" name="Content Placeholder 5"/>
          <p:cNvSpPr>
            <a:spLocks noGrp="1"/>
          </p:cNvSpPr>
          <p:nvPr>
            <p:ph sz="half" idx="2"/>
          </p:nvPr>
        </p:nvSpPr>
        <p:spPr>
          <a:xfrm>
            <a:off x="401069" y="2036278"/>
            <a:ext cx="6711759" cy="1190404"/>
          </a:xfrm>
        </p:spPr>
        <p:txBody>
          <a:bodyPr>
            <a:normAutofit/>
          </a:bodyPr>
          <a:lstStyle/>
          <a:p>
            <a:pPr marL="0" indent="0">
              <a:buNone/>
            </a:pPr>
            <a:r>
              <a:rPr lang="en-CA" sz="1800" b="1" dirty="0" smtClean="0">
                <a:solidFill>
                  <a:schemeClr val="tx2">
                    <a:lumMod val="50000"/>
                  </a:schemeClr>
                </a:solidFill>
                <a:latin typeface="+mj-lt"/>
              </a:rPr>
              <a:t>CADMIUM</a:t>
            </a:r>
          </a:p>
          <a:p>
            <a:endParaRPr lang="en-CA" sz="1800" b="1" dirty="0">
              <a:solidFill>
                <a:schemeClr val="tx2">
                  <a:lumMod val="50000"/>
                </a:schemeClr>
              </a:solidFill>
              <a:latin typeface="+mj-lt"/>
            </a:endParaRPr>
          </a:p>
        </p:txBody>
      </p:sp>
      <p:sp>
        <p:nvSpPr>
          <p:cNvPr id="7" name="Content Placeholder 6"/>
          <p:cNvSpPr>
            <a:spLocks noGrp="1"/>
          </p:cNvSpPr>
          <p:nvPr>
            <p:ph sz="quarter" idx="13"/>
          </p:nvPr>
        </p:nvSpPr>
        <p:spPr>
          <a:xfrm>
            <a:off x="401068" y="4795140"/>
            <a:ext cx="8229601" cy="1713225"/>
          </a:xfrm>
        </p:spPr>
        <p:txBody>
          <a:bodyPr>
            <a:noAutofit/>
          </a:bodyPr>
          <a:lstStyle/>
          <a:p>
            <a:pPr marL="0" indent="0">
              <a:buNone/>
            </a:pPr>
            <a:r>
              <a:rPr lang="en-CA" sz="2000" dirty="0">
                <a:solidFill>
                  <a:schemeClr val="tx2">
                    <a:lumMod val="50000"/>
                  </a:schemeClr>
                </a:solidFill>
                <a:latin typeface="+mj-lt"/>
              </a:rPr>
              <a:t>Contains problematic substances that are not quite so urgently in need of </a:t>
            </a:r>
            <a:r>
              <a:rPr lang="en-CA" sz="2000" dirty="0" smtClean="0">
                <a:solidFill>
                  <a:schemeClr val="tx2">
                    <a:lumMod val="50000"/>
                  </a:schemeClr>
                </a:solidFill>
                <a:latin typeface="+mj-lt"/>
              </a:rPr>
              <a:t>phase out </a:t>
            </a:r>
            <a:r>
              <a:rPr lang="en-CA" sz="2000" dirty="0">
                <a:solidFill>
                  <a:schemeClr val="tx2">
                    <a:lumMod val="50000"/>
                  </a:schemeClr>
                </a:solidFill>
                <a:latin typeface="+mj-lt"/>
              </a:rPr>
              <a:t>or where there is currently no viable </a:t>
            </a:r>
            <a:r>
              <a:rPr lang="en-CA" sz="2000" dirty="0" smtClean="0">
                <a:solidFill>
                  <a:schemeClr val="tx2">
                    <a:lumMod val="50000"/>
                  </a:schemeClr>
                </a:solidFill>
                <a:latin typeface="+mj-lt"/>
              </a:rPr>
              <a:t>substitutes. </a:t>
            </a:r>
            <a:r>
              <a:rPr lang="en-US" sz="1800" dirty="0">
                <a:solidFill>
                  <a:schemeClr val="tx2">
                    <a:lumMod val="50000"/>
                  </a:schemeClr>
                </a:solidFill>
                <a:latin typeface="+mj-lt"/>
              </a:rPr>
              <a:t>p</a:t>
            </a:r>
            <a:r>
              <a:rPr lang="en-US" sz="1800" dirty="0" smtClean="0">
                <a:solidFill>
                  <a:schemeClr val="tx2">
                    <a:lumMod val="50000"/>
                  </a:schemeClr>
                </a:solidFill>
                <a:latin typeface="+mj-lt"/>
              </a:rPr>
              <a:t>.</a:t>
            </a:r>
            <a:r>
              <a:rPr lang="en-CA" sz="1800" dirty="0" smtClean="0">
                <a:solidFill>
                  <a:schemeClr val="tx2">
                    <a:lumMod val="50000"/>
                  </a:schemeClr>
                </a:solidFill>
                <a:latin typeface="+mj-lt"/>
              </a:rPr>
              <a:t> 174.</a:t>
            </a:r>
            <a:endParaRPr lang="en-CA" sz="1800" dirty="0">
              <a:solidFill>
                <a:schemeClr val="tx2">
                  <a:lumMod val="50000"/>
                </a:schemeClr>
              </a:solidFill>
              <a:latin typeface="+mj-lt"/>
            </a:endParaRPr>
          </a:p>
          <a:p>
            <a:endParaRPr lang="en-CA" dirty="0">
              <a:latin typeface="+mj-lt"/>
            </a:endParaRPr>
          </a:p>
        </p:txBody>
      </p:sp>
      <p:sp>
        <p:nvSpPr>
          <p:cNvPr id="2" name="Rectangle 1"/>
          <p:cNvSpPr/>
          <p:nvPr/>
        </p:nvSpPr>
        <p:spPr>
          <a:xfrm>
            <a:off x="401069" y="2365098"/>
            <a:ext cx="8368357" cy="2308324"/>
          </a:xfrm>
          <a:prstGeom prst="rect">
            <a:avLst/>
          </a:prstGeom>
          <a:noFill/>
        </p:spPr>
        <p:txBody>
          <a:bodyPr wrap="square" lIns="91440" tIns="45720" rIns="91440" bIns="45720">
            <a:spAutoFit/>
          </a:bodyPr>
          <a:lstStyle/>
          <a:p>
            <a:r>
              <a:rPr lang="en-US" b="1" dirty="0" smtClean="0">
                <a:solidFill>
                  <a:schemeClr val="tx2">
                    <a:lumMod val="50000"/>
                  </a:schemeClr>
                </a:solidFill>
                <a:latin typeface="+mj-lt"/>
              </a:rPr>
              <a:t>Hazard </a:t>
            </a:r>
            <a:r>
              <a:rPr lang="en-US" b="1" dirty="0">
                <a:solidFill>
                  <a:schemeClr val="tx2">
                    <a:lumMod val="50000"/>
                  </a:schemeClr>
                </a:solidFill>
                <a:latin typeface="+mj-lt"/>
              </a:rPr>
              <a:t>Summary-Created in April 1992; Revised in January </a:t>
            </a:r>
            <a:r>
              <a:rPr lang="en-US" b="1" dirty="0" smtClean="0">
                <a:solidFill>
                  <a:schemeClr val="tx2">
                    <a:lumMod val="50000"/>
                  </a:schemeClr>
                </a:solidFill>
                <a:latin typeface="+mj-lt"/>
              </a:rPr>
              <a:t>2000 from the EPA United States Environmental Protection Agency…”</a:t>
            </a:r>
            <a:endParaRPr lang="en-US" b="1" dirty="0">
              <a:solidFill>
                <a:schemeClr val="tx2">
                  <a:lumMod val="50000"/>
                </a:schemeClr>
              </a:solidFill>
              <a:latin typeface="+mj-lt"/>
            </a:endParaRPr>
          </a:p>
          <a:p>
            <a:r>
              <a:rPr lang="en-US" dirty="0">
                <a:solidFill>
                  <a:schemeClr val="tx2">
                    <a:lumMod val="50000"/>
                  </a:schemeClr>
                </a:solidFill>
                <a:latin typeface="+mj-lt"/>
              </a:rPr>
              <a:t>The main sources of cadmium in the air are the burning of fossil fuels such as coal or oil and the incineration of municipal waste. </a:t>
            </a:r>
            <a:r>
              <a:rPr lang="en-US" dirty="0" smtClean="0">
                <a:solidFill>
                  <a:schemeClr val="tx2">
                    <a:lumMod val="50000"/>
                  </a:schemeClr>
                </a:solidFill>
                <a:latin typeface="+mj-lt"/>
              </a:rPr>
              <a:t>The </a:t>
            </a:r>
            <a:r>
              <a:rPr lang="en-US" dirty="0">
                <a:solidFill>
                  <a:schemeClr val="tx2">
                    <a:lumMod val="50000"/>
                  </a:schemeClr>
                </a:solidFill>
                <a:latin typeface="+mj-lt"/>
              </a:rPr>
              <a:t>acute (short-term) effects of cadmium in humans through inhalation exposure consist mainly of</a:t>
            </a:r>
            <a:r>
              <a:rPr lang="en-US" b="1" dirty="0">
                <a:solidFill>
                  <a:schemeClr val="tx2">
                    <a:lumMod val="50000"/>
                  </a:schemeClr>
                </a:solidFill>
                <a:latin typeface="+mj-lt"/>
              </a:rPr>
              <a:t> </a:t>
            </a:r>
            <a:r>
              <a:rPr lang="en-US" dirty="0">
                <a:solidFill>
                  <a:schemeClr val="tx2">
                    <a:lumMod val="50000"/>
                  </a:schemeClr>
                </a:solidFill>
                <a:latin typeface="+mj-lt"/>
              </a:rPr>
              <a:t>effects on the lung, such as pulmonary irritation. </a:t>
            </a:r>
            <a:r>
              <a:rPr lang="en-US" dirty="0" smtClean="0">
                <a:solidFill>
                  <a:schemeClr val="tx2">
                    <a:lumMod val="50000"/>
                  </a:schemeClr>
                </a:solidFill>
                <a:latin typeface="+mj-lt"/>
              </a:rPr>
              <a:t>Chronic </a:t>
            </a:r>
            <a:r>
              <a:rPr lang="en-US" dirty="0">
                <a:solidFill>
                  <a:schemeClr val="tx2">
                    <a:lumMod val="50000"/>
                  </a:schemeClr>
                </a:solidFill>
                <a:latin typeface="+mj-lt"/>
              </a:rPr>
              <a:t>(long-term) inhalation or oral exposure to cadmium leads to a build-up of cadmium in the kidneys that can cause kidney disease</a:t>
            </a:r>
            <a:r>
              <a:rPr lang="en-US" dirty="0" smtClean="0">
                <a:solidFill>
                  <a:schemeClr val="tx2">
                    <a:lumMod val="50000"/>
                  </a:schemeClr>
                </a:solidFill>
                <a:latin typeface="+mj-lt"/>
              </a:rPr>
              <a:t>.”</a:t>
            </a:r>
            <a:endParaRPr lang="en-US" dirty="0">
              <a:solidFill>
                <a:schemeClr val="tx2">
                  <a:lumMod val="50000"/>
                </a:schemeClr>
              </a:solidFill>
              <a:latin typeface="+mj-lt"/>
            </a:endParaRPr>
          </a:p>
        </p:txBody>
      </p:sp>
      <p:sp>
        <p:nvSpPr>
          <p:cNvPr id="3" name="Rectangle 2"/>
          <p:cNvSpPr/>
          <p:nvPr/>
        </p:nvSpPr>
        <p:spPr>
          <a:xfrm>
            <a:off x="6058577" y="5914959"/>
            <a:ext cx="3285163" cy="246221"/>
          </a:xfrm>
          <a:prstGeom prst="rect">
            <a:avLst/>
          </a:prstGeom>
        </p:spPr>
        <p:txBody>
          <a:bodyPr wrap="square">
            <a:spAutoFit/>
          </a:bodyPr>
          <a:lstStyle/>
          <a:p>
            <a:r>
              <a:rPr lang="en-US" sz="1000" dirty="0">
                <a:solidFill>
                  <a:schemeClr val="tx2">
                    <a:lumMod val="50000"/>
                  </a:schemeClr>
                </a:solidFill>
                <a:latin typeface="Calibri" panose="020F0502020204030204" pitchFamily="34" charset="0"/>
              </a:rPr>
              <a:t>http://www.epa.gov</a:t>
            </a:r>
            <a:r>
              <a:rPr lang="en-US" sz="1000" dirty="0" smtClean="0">
                <a:solidFill>
                  <a:schemeClr val="tx2">
                    <a:lumMod val="50000"/>
                  </a:schemeClr>
                </a:solidFill>
                <a:latin typeface="Calibri" panose="020F0502020204030204" pitchFamily="34" charset="0"/>
              </a:rPr>
              <a:t>/air toxics/</a:t>
            </a:r>
            <a:r>
              <a:rPr lang="en-US" sz="1000" dirty="0">
                <a:solidFill>
                  <a:schemeClr val="tx2">
                    <a:lumMod val="50000"/>
                  </a:schemeClr>
                </a:solidFill>
                <a:latin typeface="Calibri" panose="020F0502020204030204" pitchFamily="34" charset="0"/>
              </a:rPr>
              <a:t>hlthef/cadmium.html</a:t>
            </a:r>
            <a:endParaRPr lang="en-CA" sz="1000" dirty="0">
              <a:solidFill>
                <a:schemeClr val="tx2">
                  <a:lumMod val="50000"/>
                </a:schemeClr>
              </a:solidFill>
              <a:latin typeface="Calibri" panose="020F0502020204030204" pitchFamily="34" charset="0"/>
            </a:endParaRPr>
          </a:p>
        </p:txBody>
      </p:sp>
      <p:sp>
        <p:nvSpPr>
          <p:cNvPr id="4" name="Rectangle 3"/>
          <p:cNvSpPr/>
          <p:nvPr/>
        </p:nvSpPr>
        <p:spPr>
          <a:xfrm>
            <a:off x="889000" y="6239610"/>
            <a:ext cx="3230372" cy="369332"/>
          </a:xfrm>
          <a:prstGeom prst="rect">
            <a:avLst/>
          </a:prstGeom>
        </p:spPr>
        <p:txBody>
          <a:bodyPr wrap="none">
            <a:spAutoFit/>
          </a:bodyPr>
          <a:lstStyle/>
          <a:p>
            <a:r>
              <a:rPr lang="pl-PL" sz="1000" dirty="0" smtClean="0">
                <a:latin typeface="Calibri" panose="020F0502020204030204" pitchFamily="34" charset="0"/>
              </a:rPr>
              <a:t>Image taken from https</a:t>
            </a:r>
            <a:r>
              <a:rPr lang="pl-PL" sz="1000" dirty="0">
                <a:latin typeface="Calibri" panose="020F0502020204030204" pitchFamily="34" charset="0"/>
              </a:rPr>
              <a:t>://www.osha.gov/SLTC/cadmium</a:t>
            </a:r>
            <a:r>
              <a:rPr lang="pl-PL" dirty="0">
                <a:latin typeface="Calibri" panose="020F0502020204030204" pitchFamily="34" charset="0"/>
              </a:rPr>
              <a:t>/</a:t>
            </a:r>
            <a:endParaRPr lang="en-CA" dirty="0">
              <a:latin typeface="Calibri" panose="020F0502020204030204" pitchFamily="34" charset="0"/>
            </a:endParaRPr>
          </a:p>
        </p:txBody>
      </p:sp>
      <p:pic>
        <p:nvPicPr>
          <p:cNvPr id="8" name="Picture 7" descr="usagetrends_cadmium.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291231" y="-24021"/>
            <a:ext cx="1857575" cy="2305082"/>
          </a:xfrm>
          <a:prstGeom prst="rect">
            <a:avLst/>
          </a:prstGeom>
        </p:spPr>
      </p:pic>
    </p:spTree>
    <p:extLst>
      <p:ext uri="{BB962C8B-B14F-4D97-AF65-F5344CB8AC3E}">
        <p14:creationId xmlns:p14="http://schemas.microsoft.com/office/powerpoint/2010/main" val="132791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8896" y="1098958"/>
            <a:ext cx="9061373" cy="1294455"/>
          </a:xfrm>
        </p:spPr>
        <p:txBody>
          <a:bodyPr/>
          <a:lstStyle/>
          <a:p>
            <a:pPr algn="l"/>
            <a:r>
              <a:rPr lang="en-CA" sz="2800" b="1" dirty="0" smtClean="0">
                <a:latin typeface="+mj-lt"/>
              </a:rPr>
              <a:t>The “P List” or positive list</a:t>
            </a:r>
            <a:r>
              <a:rPr lang="en-CA" sz="2000" dirty="0" smtClean="0">
                <a:latin typeface="+mj-lt"/>
              </a:rPr>
              <a:t/>
            </a:r>
            <a:br>
              <a:rPr lang="en-CA" sz="2000" dirty="0" smtClean="0">
                <a:latin typeface="+mj-lt"/>
              </a:rPr>
            </a:br>
            <a:r>
              <a:rPr lang="en-US" sz="2000" dirty="0">
                <a:solidFill>
                  <a:schemeClr val="tx2">
                    <a:lumMod val="50000"/>
                  </a:schemeClr>
                </a:solidFill>
                <a:latin typeface="+mj-lt"/>
              </a:rPr>
              <a:t>S</a:t>
            </a:r>
            <a:r>
              <a:rPr lang="en-CA" sz="2000" dirty="0">
                <a:solidFill>
                  <a:schemeClr val="tx2">
                    <a:lumMod val="50000"/>
                  </a:schemeClr>
                </a:solidFill>
                <a:latin typeface="+mj-lt"/>
              </a:rPr>
              <a:t>ubstances that are ”actively defined as healthy and safe for </a:t>
            </a:r>
            <a:r>
              <a:rPr lang="en-CA" sz="2000" dirty="0" smtClean="0">
                <a:solidFill>
                  <a:schemeClr val="tx2">
                    <a:lumMod val="50000"/>
                  </a:schemeClr>
                </a:solidFill>
                <a:latin typeface="+mj-lt"/>
              </a:rPr>
              <a:t>use” </a:t>
            </a:r>
            <a:r>
              <a:rPr lang="en-CA" sz="1600" dirty="0" smtClean="0">
                <a:solidFill>
                  <a:schemeClr val="tx2">
                    <a:lumMod val="50000"/>
                  </a:schemeClr>
                </a:solidFill>
                <a:latin typeface="+mj-lt"/>
              </a:rPr>
              <a:t>p</a:t>
            </a:r>
            <a:r>
              <a:rPr lang="en-CA" sz="1600" dirty="0">
                <a:solidFill>
                  <a:schemeClr val="tx2">
                    <a:lumMod val="50000"/>
                  </a:schemeClr>
                </a:solidFill>
                <a:latin typeface="+mj-lt"/>
              </a:rPr>
              <a:t>. </a:t>
            </a:r>
            <a:r>
              <a:rPr lang="en-CA" sz="1600" dirty="0" smtClean="0">
                <a:solidFill>
                  <a:schemeClr val="tx2">
                    <a:lumMod val="50000"/>
                  </a:schemeClr>
                </a:solidFill>
                <a:latin typeface="+mj-lt"/>
              </a:rPr>
              <a:t>175</a:t>
            </a:r>
            <a:endParaRPr lang="en-CA" sz="1600" dirty="0">
              <a:solidFill>
                <a:schemeClr val="tx2">
                  <a:lumMod val="50000"/>
                </a:schemeClr>
              </a:solidFill>
              <a:latin typeface="+mj-lt"/>
            </a:endParaRPr>
          </a:p>
        </p:txBody>
      </p:sp>
      <p:sp>
        <p:nvSpPr>
          <p:cNvPr id="6" name="Content Placeholder 5"/>
          <p:cNvSpPr>
            <a:spLocks noGrp="1"/>
          </p:cNvSpPr>
          <p:nvPr>
            <p:ph idx="1"/>
          </p:nvPr>
        </p:nvSpPr>
        <p:spPr>
          <a:xfrm>
            <a:off x="556351" y="2334830"/>
            <a:ext cx="8229600" cy="4256420"/>
          </a:xfrm>
        </p:spPr>
        <p:txBody>
          <a:bodyPr>
            <a:noAutofit/>
          </a:bodyPr>
          <a:lstStyle/>
          <a:p>
            <a:pPr marL="0" indent="0">
              <a:buNone/>
            </a:pPr>
            <a:r>
              <a:rPr lang="en-CA" sz="1800" b="1" dirty="0" smtClean="0">
                <a:solidFill>
                  <a:schemeClr val="tx2">
                    <a:lumMod val="50000"/>
                  </a:schemeClr>
                </a:solidFill>
                <a:latin typeface="+mj-lt"/>
              </a:rPr>
              <a:t>Based on</a:t>
            </a:r>
          </a:p>
          <a:p>
            <a:r>
              <a:rPr lang="en-US" sz="1700" dirty="0" smtClean="0">
                <a:solidFill>
                  <a:schemeClr val="tx2">
                    <a:lumMod val="50000"/>
                  </a:schemeClr>
                </a:solidFill>
                <a:latin typeface="+mj-lt"/>
              </a:rPr>
              <a:t>A</a:t>
            </a:r>
            <a:r>
              <a:rPr lang="en-CA" sz="1700" dirty="0" smtClean="0">
                <a:solidFill>
                  <a:schemeClr val="tx2">
                    <a:lumMod val="50000"/>
                  </a:schemeClr>
                </a:solidFill>
                <a:latin typeface="+mj-lt"/>
              </a:rPr>
              <a:t>cute oral or inhalative toxicity</a:t>
            </a:r>
          </a:p>
          <a:p>
            <a:r>
              <a:rPr lang="en-US" sz="1700" dirty="0" smtClean="0">
                <a:solidFill>
                  <a:schemeClr val="tx2">
                    <a:lumMod val="50000"/>
                  </a:schemeClr>
                </a:solidFill>
                <a:latin typeface="+mj-lt"/>
              </a:rPr>
              <a:t>C</a:t>
            </a:r>
            <a:r>
              <a:rPr lang="en-CA" sz="1700" dirty="0" smtClean="0">
                <a:solidFill>
                  <a:schemeClr val="tx2">
                    <a:lumMod val="50000"/>
                  </a:schemeClr>
                </a:solidFill>
                <a:latin typeface="+mj-lt"/>
              </a:rPr>
              <a:t>hronic toxicity</a:t>
            </a:r>
          </a:p>
          <a:p>
            <a:r>
              <a:rPr lang="en-US" sz="1700" dirty="0" smtClean="0">
                <a:solidFill>
                  <a:schemeClr val="tx2">
                    <a:lumMod val="50000"/>
                  </a:schemeClr>
                </a:solidFill>
                <a:latin typeface="+mj-lt"/>
              </a:rPr>
              <a:t>W</a:t>
            </a:r>
            <a:r>
              <a:rPr lang="en-CA" sz="1700" dirty="0" smtClean="0">
                <a:solidFill>
                  <a:schemeClr val="tx2">
                    <a:lumMod val="50000"/>
                  </a:schemeClr>
                </a:solidFill>
                <a:latin typeface="+mj-lt"/>
              </a:rPr>
              <a:t>hether the substance is a strong sensitizer</a:t>
            </a:r>
          </a:p>
          <a:p>
            <a:r>
              <a:rPr lang="en-US" sz="1700" dirty="0" smtClean="0">
                <a:solidFill>
                  <a:schemeClr val="tx2">
                    <a:lumMod val="50000"/>
                  </a:schemeClr>
                </a:solidFill>
                <a:latin typeface="+mj-lt"/>
              </a:rPr>
              <a:t>W</a:t>
            </a:r>
            <a:r>
              <a:rPr lang="en-CA" sz="1700" dirty="0" smtClean="0">
                <a:solidFill>
                  <a:schemeClr val="tx2">
                    <a:lumMod val="50000"/>
                  </a:schemeClr>
                </a:solidFill>
                <a:latin typeface="+mj-lt"/>
              </a:rPr>
              <a:t>hether the substance is a known or suspected carcinogen, mutagen, teratogen, or endocrine disrupter</a:t>
            </a:r>
          </a:p>
          <a:p>
            <a:r>
              <a:rPr lang="en-US" sz="1700" dirty="0" smtClean="0">
                <a:solidFill>
                  <a:schemeClr val="tx2">
                    <a:lumMod val="50000"/>
                  </a:schemeClr>
                </a:solidFill>
                <a:latin typeface="+mj-lt"/>
              </a:rPr>
              <a:t>W</a:t>
            </a:r>
            <a:r>
              <a:rPr lang="en-CA" sz="1700" dirty="0" smtClean="0">
                <a:solidFill>
                  <a:schemeClr val="tx2">
                    <a:lumMod val="50000"/>
                  </a:schemeClr>
                </a:solidFill>
                <a:latin typeface="+mj-lt"/>
              </a:rPr>
              <a:t>hether the substance is known or suspected to be a bio accumulative</a:t>
            </a:r>
          </a:p>
          <a:p>
            <a:r>
              <a:rPr lang="en-US" sz="1700" dirty="0" smtClean="0">
                <a:solidFill>
                  <a:schemeClr val="tx2">
                    <a:lumMod val="50000"/>
                  </a:schemeClr>
                </a:solidFill>
                <a:latin typeface="+mj-lt"/>
              </a:rPr>
              <a:t>T</a:t>
            </a:r>
            <a:r>
              <a:rPr lang="en-CA" sz="1700" dirty="0" smtClean="0">
                <a:solidFill>
                  <a:schemeClr val="tx2">
                    <a:lumMod val="50000"/>
                  </a:schemeClr>
                </a:solidFill>
                <a:latin typeface="+mj-lt"/>
              </a:rPr>
              <a:t>oxicity of water organisms (fish, daphnia, algae, bacteria) or soil organisms</a:t>
            </a:r>
          </a:p>
          <a:p>
            <a:r>
              <a:rPr lang="en-US" sz="1700" dirty="0" smtClean="0">
                <a:solidFill>
                  <a:schemeClr val="tx2">
                    <a:lumMod val="50000"/>
                  </a:schemeClr>
                </a:solidFill>
                <a:latin typeface="+mj-lt"/>
              </a:rPr>
              <a:t>B</a:t>
            </a:r>
            <a:r>
              <a:rPr lang="en-CA" sz="1700" dirty="0" smtClean="0">
                <a:solidFill>
                  <a:schemeClr val="tx2">
                    <a:lumMod val="50000"/>
                  </a:schemeClr>
                </a:solidFill>
                <a:latin typeface="+mj-lt"/>
              </a:rPr>
              <a:t>biodegradability</a:t>
            </a:r>
          </a:p>
          <a:p>
            <a:r>
              <a:rPr lang="en-US" sz="1700" dirty="0" smtClean="0">
                <a:solidFill>
                  <a:schemeClr val="tx2">
                    <a:lumMod val="50000"/>
                  </a:schemeClr>
                </a:solidFill>
                <a:latin typeface="+mj-lt"/>
              </a:rPr>
              <a:t>P</a:t>
            </a:r>
            <a:r>
              <a:rPr lang="en-CA" sz="1700" dirty="0" smtClean="0">
                <a:solidFill>
                  <a:schemeClr val="tx2">
                    <a:lumMod val="50000"/>
                  </a:schemeClr>
                </a:solidFill>
                <a:latin typeface="+mj-lt"/>
              </a:rPr>
              <a:t>otential for ozone-layer depletion</a:t>
            </a:r>
          </a:p>
          <a:p>
            <a:r>
              <a:rPr lang="en-US" sz="1700" dirty="0" smtClean="0">
                <a:solidFill>
                  <a:schemeClr val="tx2">
                    <a:lumMod val="50000"/>
                  </a:schemeClr>
                </a:solidFill>
                <a:latin typeface="+mj-lt"/>
              </a:rPr>
              <a:t>W</a:t>
            </a:r>
            <a:r>
              <a:rPr lang="en-CA" sz="1700" dirty="0" smtClean="0">
                <a:solidFill>
                  <a:schemeClr val="tx2">
                    <a:lumMod val="50000"/>
                  </a:schemeClr>
                </a:solidFill>
                <a:latin typeface="+mj-lt"/>
              </a:rPr>
              <a:t>hether all by-products meet the same criteria p. 175</a:t>
            </a:r>
            <a:endParaRPr lang="en-CA" sz="1700" dirty="0">
              <a:solidFill>
                <a:schemeClr val="tx2">
                  <a:lumMod val="50000"/>
                </a:schemeClr>
              </a:solidFill>
              <a:latin typeface="+mj-lt"/>
            </a:endParaRPr>
          </a:p>
        </p:txBody>
      </p:sp>
    </p:spTree>
    <p:extLst>
      <p:ext uri="{BB962C8B-B14F-4D97-AF65-F5344CB8AC3E}">
        <p14:creationId xmlns:p14="http://schemas.microsoft.com/office/powerpoint/2010/main" val="4282702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335" y="1056836"/>
            <a:ext cx="8229600" cy="1143000"/>
          </a:xfrm>
        </p:spPr>
        <p:txBody>
          <a:bodyPr>
            <a:normAutofit/>
          </a:bodyPr>
          <a:lstStyle/>
          <a:p>
            <a:pPr algn="l"/>
            <a:r>
              <a:rPr lang="en-CA" sz="3600" b="1" dirty="0" smtClean="0">
                <a:latin typeface="+mj-lt"/>
              </a:rPr>
              <a:t>Review: Terminology</a:t>
            </a:r>
            <a:endParaRPr lang="en-CA" sz="3600" b="1" dirty="0">
              <a:latin typeface="+mj-lt"/>
            </a:endParaRPr>
          </a:p>
        </p:txBody>
      </p:sp>
      <p:sp>
        <p:nvSpPr>
          <p:cNvPr id="3" name="Content Placeholder 2"/>
          <p:cNvSpPr>
            <a:spLocks noGrp="1"/>
          </p:cNvSpPr>
          <p:nvPr>
            <p:ph idx="1"/>
          </p:nvPr>
        </p:nvSpPr>
        <p:spPr>
          <a:xfrm>
            <a:off x="633470" y="1963757"/>
            <a:ext cx="8229600" cy="4525963"/>
          </a:xfrm>
        </p:spPr>
        <p:txBody>
          <a:bodyPr>
            <a:normAutofit/>
          </a:bodyPr>
          <a:lstStyle/>
          <a:p>
            <a:r>
              <a:rPr lang="en-CA" sz="2800" dirty="0" smtClean="0">
                <a:solidFill>
                  <a:schemeClr val="tx2">
                    <a:lumMod val="50000"/>
                  </a:schemeClr>
                </a:solidFill>
                <a:latin typeface="+mj-lt"/>
              </a:rPr>
              <a:t>Carcinogen</a:t>
            </a:r>
          </a:p>
          <a:p>
            <a:r>
              <a:rPr lang="en-CA" sz="2800" dirty="0" smtClean="0">
                <a:solidFill>
                  <a:schemeClr val="tx2">
                    <a:lumMod val="50000"/>
                  </a:schemeClr>
                </a:solidFill>
                <a:latin typeface="+mj-lt"/>
              </a:rPr>
              <a:t>Tetragen</a:t>
            </a:r>
          </a:p>
          <a:p>
            <a:r>
              <a:rPr lang="en-CA" sz="2800" dirty="0" smtClean="0">
                <a:solidFill>
                  <a:schemeClr val="tx2">
                    <a:lumMod val="50000"/>
                  </a:schemeClr>
                </a:solidFill>
                <a:latin typeface="+mj-lt"/>
              </a:rPr>
              <a:t>Mutagen</a:t>
            </a:r>
          </a:p>
          <a:p>
            <a:r>
              <a:rPr lang="en-CA" sz="2800" dirty="0" smtClean="0">
                <a:solidFill>
                  <a:schemeClr val="tx2">
                    <a:lumMod val="50000"/>
                  </a:schemeClr>
                </a:solidFill>
                <a:latin typeface="+mj-lt"/>
              </a:rPr>
              <a:t>Endocrine Disrupter</a:t>
            </a:r>
          </a:p>
          <a:p>
            <a:r>
              <a:rPr lang="en-CA" sz="2800" dirty="0" smtClean="0">
                <a:solidFill>
                  <a:schemeClr val="tx2">
                    <a:lumMod val="50000"/>
                  </a:schemeClr>
                </a:solidFill>
                <a:latin typeface="+mj-lt"/>
              </a:rPr>
              <a:t>Sensitizer</a:t>
            </a:r>
          </a:p>
          <a:p>
            <a:r>
              <a:rPr lang="en-CA" sz="2800" dirty="0" err="1" smtClean="0">
                <a:solidFill>
                  <a:schemeClr val="tx2">
                    <a:lumMod val="50000"/>
                  </a:schemeClr>
                </a:solidFill>
                <a:latin typeface="+mj-lt"/>
              </a:rPr>
              <a:t>Bioaccumulative</a:t>
            </a:r>
            <a:endParaRPr lang="en-CA" sz="2800" dirty="0" smtClean="0">
              <a:solidFill>
                <a:schemeClr val="tx2">
                  <a:lumMod val="50000"/>
                </a:schemeClr>
              </a:solidFill>
              <a:latin typeface="+mj-lt"/>
            </a:endParaRPr>
          </a:p>
          <a:p>
            <a:r>
              <a:rPr lang="en-CA" sz="2800" dirty="0" smtClean="0">
                <a:solidFill>
                  <a:schemeClr val="tx2">
                    <a:lumMod val="50000"/>
                  </a:schemeClr>
                </a:solidFill>
                <a:latin typeface="+mj-lt"/>
              </a:rPr>
              <a:t>Biodegradability</a:t>
            </a:r>
          </a:p>
          <a:p>
            <a:r>
              <a:rPr lang="en-CA" sz="2800" dirty="0" smtClean="0">
                <a:solidFill>
                  <a:schemeClr val="tx2">
                    <a:lumMod val="50000"/>
                  </a:schemeClr>
                </a:solidFill>
                <a:latin typeface="+mj-lt"/>
              </a:rPr>
              <a:t>By-product</a:t>
            </a:r>
          </a:p>
          <a:p>
            <a:endParaRPr lang="en-CA" dirty="0" smtClean="0">
              <a:latin typeface="+mj-lt"/>
            </a:endParaRPr>
          </a:p>
          <a:p>
            <a:endParaRPr lang="en-CA" dirty="0">
              <a:latin typeface="+mj-lt"/>
            </a:endParaRPr>
          </a:p>
        </p:txBody>
      </p:sp>
    </p:spTree>
    <p:extLst>
      <p:ext uri="{BB962C8B-B14F-4D97-AF65-F5344CB8AC3E}">
        <p14:creationId xmlns:p14="http://schemas.microsoft.com/office/powerpoint/2010/main" val="3607529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385" y="1067852"/>
            <a:ext cx="8229600" cy="1143000"/>
          </a:xfrm>
        </p:spPr>
        <p:txBody>
          <a:bodyPr/>
          <a:lstStyle/>
          <a:p>
            <a:pPr algn="l"/>
            <a:r>
              <a:rPr lang="en-CA" sz="3200" b="1" dirty="0" smtClean="0">
                <a:latin typeface="+mj-lt"/>
              </a:rPr>
              <a:t>Step 4 Activate the positive list</a:t>
            </a:r>
            <a:endParaRPr lang="en-CA" sz="3200" b="1" dirty="0">
              <a:latin typeface="+mj-lt"/>
            </a:endParaRPr>
          </a:p>
        </p:txBody>
      </p:sp>
      <p:sp>
        <p:nvSpPr>
          <p:cNvPr id="3" name="Content Placeholder 2"/>
          <p:cNvSpPr>
            <a:spLocks noGrp="1"/>
          </p:cNvSpPr>
          <p:nvPr>
            <p:ph idx="1"/>
          </p:nvPr>
        </p:nvSpPr>
        <p:spPr>
          <a:xfrm>
            <a:off x="457200" y="2062908"/>
            <a:ext cx="8229600" cy="4525963"/>
          </a:xfrm>
        </p:spPr>
        <p:txBody>
          <a:bodyPr>
            <a:noAutofit/>
          </a:bodyPr>
          <a:lstStyle/>
          <a:p>
            <a:r>
              <a:rPr lang="en-CA" sz="2400" dirty="0" smtClean="0">
                <a:solidFill>
                  <a:schemeClr val="tx2">
                    <a:lumMod val="50000"/>
                  </a:schemeClr>
                </a:solidFill>
                <a:latin typeface="+mj-lt"/>
              </a:rPr>
              <a:t>Starting with the eco-effective principles design the product from beginning to end to become food for either biological or technical metabolisms. </a:t>
            </a:r>
          </a:p>
          <a:p>
            <a:r>
              <a:rPr lang="en-CA" sz="2400" dirty="0" smtClean="0">
                <a:solidFill>
                  <a:schemeClr val="tx2">
                    <a:lumMod val="50000"/>
                  </a:schemeClr>
                </a:solidFill>
                <a:latin typeface="+mj-lt"/>
              </a:rPr>
              <a:t>A biological nutrient is a material or product that is designed to return to the biological cycle </a:t>
            </a:r>
            <a:r>
              <a:rPr lang="en-US" sz="2400" dirty="0" smtClean="0">
                <a:solidFill>
                  <a:schemeClr val="tx2">
                    <a:lumMod val="50000"/>
                  </a:schemeClr>
                </a:solidFill>
                <a:latin typeface="+mj-lt"/>
              </a:rPr>
              <a:t>–</a:t>
            </a:r>
            <a:r>
              <a:rPr lang="en-CA" sz="2400" dirty="0" smtClean="0">
                <a:solidFill>
                  <a:schemeClr val="tx2">
                    <a:lumMod val="50000"/>
                  </a:schemeClr>
                </a:solidFill>
                <a:latin typeface="+mj-lt"/>
              </a:rPr>
              <a:t> it is literally consumed by microorganisms in the soil and by other animals. </a:t>
            </a:r>
            <a:r>
              <a:rPr lang="en-US" sz="1800" dirty="0" smtClean="0">
                <a:solidFill>
                  <a:schemeClr val="tx2">
                    <a:lumMod val="50000"/>
                  </a:schemeClr>
                </a:solidFill>
                <a:latin typeface="+mj-lt"/>
              </a:rPr>
              <a:t>P</a:t>
            </a:r>
            <a:r>
              <a:rPr lang="en-CA" sz="1800" dirty="0" smtClean="0">
                <a:solidFill>
                  <a:schemeClr val="tx2">
                    <a:lumMod val="50000"/>
                  </a:schemeClr>
                </a:solidFill>
                <a:latin typeface="+mj-lt"/>
              </a:rPr>
              <a:t>. 105</a:t>
            </a:r>
          </a:p>
          <a:p>
            <a:r>
              <a:rPr lang="en-CA" sz="2400" dirty="0" smtClean="0">
                <a:solidFill>
                  <a:schemeClr val="tx2">
                    <a:lumMod val="50000"/>
                  </a:schemeClr>
                </a:solidFill>
                <a:latin typeface="+mj-lt"/>
              </a:rPr>
              <a:t>A technical nutrient is a material or product that is designed to go back into the technical cycle, into the industrial metabolism from which </a:t>
            </a:r>
            <a:r>
              <a:rPr lang="en-US" sz="2400" dirty="0" smtClean="0">
                <a:solidFill>
                  <a:schemeClr val="tx2">
                    <a:lumMod val="50000"/>
                  </a:schemeClr>
                </a:solidFill>
                <a:latin typeface="+mj-lt"/>
              </a:rPr>
              <a:t>it came.  </a:t>
            </a:r>
            <a:r>
              <a:rPr lang="en-US" sz="1800" dirty="0" smtClean="0">
                <a:solidFill>
                  <a:schemeClr val="tx2">
                    <a:lumMod val="50000"/>
                  </a:schemeClr>
                </a:solidFill>
                <a:latin typeface="+mj-lt"/>
              </a:rPr>
              <a:t>P. 110</a:t>
            </a:r>
            <a:r>
              <a:rPr lang="en-CA" sz="1800" dirty="0" smtClean="0">
                <a:solidFill>
                  <a:schemeClr val="tx2">
                    <a:lumMod val="50000"/>
                  </a:schemeClr>
                </a:solidFill>
                <a:latin typeface="+mj-lt"/>
              </a:rPr>
              <a:t> </a:t>
            </a:r>
            <a:endParaRPr lang="en-CA" sz="1800" dirty="0">
              <a:solidFill>
                <a:schemeClr val="tx2">
                  <a:lumMod val="50000"/>
                </a:schemeClr>
              </a:solidFill>
              <a:latin typeface="+mj-lt"/>
            </a:endParaRPr>
          </a:p>
        </p:txBody>
      </p:sp>
    </p:spTree>
    <p:extLst>
      <p:ext uri="{BB962C8B-B14F-4D97-AF65-F5344CB8AC3E}">
        <p14:creationId xmlns:p14="http://schemas.microsoft.com/office/powerpoint/2010/main" val="35040152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672" y="1167004"/>
            <a:ext cx="8229600" cy="1143000"/>
          </a:xfrm>
        </p:spPr>
        <p:txBody>
          <a:bodyPr/>
          <a:lstStyle/>
          <a:p>
            <a:pPr algn="l"/>
            <a:r>
              <a:rPr lang="en-CA" sz="3200" dirty="0" smtClean="0">
                <a:latin typeface="+mj-lt"/>
              </a:rPr>
              <a:t>Step </a:t>
            </a:r>
            <a:r>
              <a:rPr lang="en-CA" sz="3200" b="1" dirty="0" smtClean="0">
                <a:latin typeface="+mj-lt"/>
              </a:rPr>
              <a:t>5-Reinvent</a:t>
            </a:r>
            <a:endParaRPr lang="en-CA" sz="3200" b="1" dirty="0">
              <a:latin typeface="+mj-lt"/>
            </a:endParaRPr>
          </a:p>
        </p:txBody>
      </p:sp>
      <p:sp>
        <p:nvSpPr>
          <p:cNvPr id="3" name="Content Placeholder 2"/>
          <p:cNvSpPr>
            <a:spLocks noGrp="1"/>
          </p:cNvSpPr>
          <p:nvPr>
            <p:ph idx="1"/>
          </p:nvPr>
        </p:nvSpPr>
        <p:spPr>
          <a:xfrm>
            <a:off x="765672" y="2151046"/>
            <a:ext cx="7937653" cy="4525963"/>
          </a:xfrm>
        </p:spPr>
        <p:txBody>
          <a:bodyPr>
            <a:noAutofit/>
          </a:bodyPr>
          <a:lstStyle/>
          <a:p>
            <a:pPr marL="0" indent="0">
              <a:buNone/>
            </a:pPr>
            <a:r>
              <a:rPr lang="en-CA" sz="2400" dirty="0" smtClean="0">
                <a:solidFill>
                  <a:schemeClr val="tx2">
                    <a:lumMod val="50000"/>
                  </a:schemeClr>
                </a:solidFill>
                <a:latin typeface="+mj-lt"/>
              </a:rPr>
              <a:t>“ Design is based on the attempt to fulfill human needs in an evolving technical and cultural context. We begin by applying the active positive list to existing things, then to things that are only beginning to be imagined, or have not yet been conceived. When we optimize, we open our imaginations to radically new possibilities. We ask: What is the customer’s need, how is the culture evolving, and how can these purposes be met by appealing and different kinds of products or services.” </a:t>
            </a:r>
            <a:r>
              <a:rPr lang="en-CA" sz="1600" dirty="0" smtClean="0">
                <a:solidFill>
                  <a:schemeClr val="tx2">
                    <a:lumMod val="50000"/>
                  </a:schemeClr>
                </a:solidFill>
                <a:latin typeface="+mj-lt"/>
              </a:rPr>
              <a:t>p. 180</a:t>
            </a:r>
            <a:endParaRPr lang="en-CA" sz="1600" dirty="0">
              <a:solidFill>
                <a:schemeClr val="tx2">
                  <a:lumMod val="50000"/>
                </a:schemeClr>
              </a:solidFill>
              <a:latin typeface="+mj-lt"/>
            </a:endParaRPr>
          </a:p>
        </p:txBody>
      </p:sp>
    </p:spTree>
    <p:extLst>
      <p:ext uri="{BB962C8B-B14F-4D97-AF65-F5344CB8AC3E}">
        <p14:creationId xmlns:p14="http://schemas.microsoft.com/office/powerpoint/2010/main" val="650964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8700"/>
            <a:ext cx="8229600" cy="1143000"/>
          </a:xfrm>
        </p:spPr>
        <p:txBody>
          <a:bodyPr/>
          <a:lstStyle/>
          <a:p>
            <a:pPr algn="l"/>
            <a:r>
              <a:rPr lang="en-CA" sz="3200" dirty="0" smtClean="0">
                <a:latin typeface="+mj-lt"/>
              </a:rPr>
              <a:t>Explore: Cradle to </a:t>
            </a:r>
            <a:r>
              <a:rPr lang="en-CA" sz="3200" dirty="0" smtClean="0">
                <a:latin typeface="+mj-lt"/>
              </a:rPr>
              <a:t>cradle </a:t>
            </a:r>
            <a:r>
              <a:rPr lang="en-CA" sz="3200" dirty="0"/>
              <a:t>d</a:t>
            </a:r>
            <a:r>
              <a:rPr lang="en-CA" sz="3200" dirty="0" smtClean="0">
                <a:latin typeface="+mj-lt"/>
              </a:rPr>
              <a:t>esign </a:t>
            </a:r>
            <a:r>
              <a:rPr lang="en-CA" sz="3200" dirty="0"/>
              <a:t>c</a:t>
            </a:r>
            <a:r>
              <a:rPr lang="en-CA" sz="3200" dirty="0" smtClean="0">
                <a:latin typeface="+mj-lt"/>
              </a:rPr>
              <a:t>hallenge</a:t>
            </a:r>
            <a:endParaRPr lang="en-CA" sz="3200" dirty="0">
              <a:latin typeface="+mj-lt"/>
            </a:endParaRPr>
          </a:p>
        </p:txBody>
      </p:sp>
      <p:sp>
        <p:nvSpPr>
          <p:cNvPr id="3" name="Content Placeholder 2"/>
          <p:cNvSpPr>
            <a:spLocks noGrp="1"/>
          </p:cNvSpPr>
          <p:nvPr>
            <p:ph idx="1"/>
          </p:nvPr>
        </p:nvSpPr>
        <p:spPr/>
        <p:txBody>
          <a:bodyPr>
            <a:noAutofit/>
          </a:bodyPr>
          <a:lstStyle/>
          <a:p>
            <a:pPr marL="0" indent="0">
              <a:buNone/>
            </a:pPr>
            <a:endParaRPr lang="en-CA" dirty="0" smtClean="0">
              <a:latin typeface="+mj-lt"/>
            </a:endParaRPr>
          </a:p>
          <a:p>
            <a:pPr marL="0" indent="0">
              <a:buNone/>
            </a:pPr>
            <a:r>
              <a:rPr lang="en-CA" sz="2800" dirty="0" smtClean="0">
                <a:solidFill>
                  <a:schemeClr val="tx2">
                    <a:lumMod val="50000"/>
                  </a:schemeClr>
                </a:solidFill>
                <a:latin typeface="+mj-lt"/>
              </a:rPr>
              <a:t>“</a:t>
            </a:r>
            <a:r>
              <a:rPr lang="en-US" sz="2800" dirty="0">
                <a:solidFill>
                  <a:schemeClr val="tx2">
                    <a:lumMod val="50000"/>
                  </a:schemeClr>
                </a:solidFill>
                <a:latin typeface="+mj-lt"/>
              </a:rPr>
              <a:t>The goal of the Challenge is to eliminate the concept of 'waste' by designing products with materials that may be perpetually cycled to retain their value as nutrients to fuel growing global economies</a:t>
            </a:r>
            <a:r>
              <a:rPr lang="en-US" sz="2800" dirty="0" smtClean="0">
                <a:solidFill>
                  <a:schemeClr val="tx2">
                    <a:lumMod val="50000"/>
                  </a:schemeClr>
                </a:solidFill>
                <a:latin typeface="+mj-lt"/>
              </a:rPr>
              <a:t>.”</a:t>
            </a:r>
            <a:r>
              <a:rPr lang="en-US" dirty="0">
                <a:latin typeface="+mj-lt"/>
              </a:rPr>
              <a:t/>
            </a:r>
            <a:br>
              <a:rPr lang="en-US" dirty="0">
                <a:latin typeface="+mj-lt"/>
              </a:rPr>
            </a:br>
            <a:r>
              <a:rPr lang="en-US" dirty="0">
                <a:latin typeface="+mj-lt"/>
              </a:rPr>
              <a:t/>
            </a:r>
            <a:br>
              <a:rPr lang="en-US" dirty="0">
                <a:latin typeface="+mj-lt"/>
              </a:rPr>
            </a:br>
            <a:r>
              <a:rPr lang="en-US" dirty="0">
                <a:latin typeface="+mj-lt"/>
              </a:rPr>
              <a:t>Read more: </a:t>
            </a:r>
            <a:r>
              <a:rPr lang="en-US" dirty="0" smtClean="0">
                <a:latin typeface="+mj-lt"/>
                <a:hlinkClick r:id="rId2"/>
              </a:rPr>
              <a:t>www.dexigner.com/news/27869</a:t>
            </a:r>
            <a:r>
              <a:rPr lang="en-US" dirty="0">
                <a:latin typeface="+mj-lt"/>
              </a:rPr>
              <a:t/>
            </a:r>
            <a:br>
              <a:rPr lang="en-US" dirty="0">
                <a:latin typeface="+mj-lt"/>
              </a:rPr>
            </a:br>
            <a:r>
              <a:rPr lang="en-US" dirty="0">
                <a:latin typeface="+mj-lt"/>
              </a:rPr>
              <a:t/>
            </a:r>
            <a:br>
              <a:rPr lang="en-US" dirty="0">
                <a:latin typeface="+mj-lt"/>
              </a:rPr>
            </a:br>
            <a:endParaRPr lang="en-US" dirty="0">
              <a:latin typeface="+mj-lt"/>
            </a:endParaRPr>
          </a:p>
          <a:p>
            <a:endParaRPr lang="en-CA" dirty="0">
              <a:latin typeface="+mj-lt"/>
            </a:endParaRPr>
          </a:p>
        </p:txBody>
      </p:sp>
    </p:spTree>
    <p:extLst>
      <p:ext uri="{BB962C8B-B14F-4D97-AF65-F5344CB8AC3E}">
        <p14:creationId xmlns:p14="http://schemas.microsoft.com/office/powerpoint/2010/main" val="2532281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3004" y="1119116"/>
            <a:ext cx="8229600" cy="1040642"/>
          </a:xfrm>
        </p:spPr>
        <p:txBody>
          <a:bodyPr/>
          <a:lstStyle/>
          <a:p>
            <a:pPr algn="l"/>
            <a:r>
              <a:rPr lang="en-CA" dirty="0" smtClean="0">
                <a:latin typeface="+mj-lt"/>
              </a:rPr>
              <a:t>Sustainable </a:t>
            </a:r>
            <a:r>
              <a:rPr lang="en-CA" dirty="0" smtClean="0">
                <a:latin typeface="+mj-lt"/>
              </a:rPr>
              <a:t>design</a:t>
            </a:r>
            <a:endParaRPr lang="en-CA" dirty="0">
              <a:latin typeface="+mj-lt"/>
            </a:endParaRPr>
          </a:p>
        </p:txBody>
      </p:sp>
      <p:sp>
        <p:nvSpPr>
          <p:cNvPr id="7" name="Content Placeholder 6"/>
          <p:cNvSpPr>
            <a:spLocks noGrp="1"/>
          </p:cNvSpPr>
          <p:nvPr>
            <p:ph sz="half" idx="2"/>
          </p:nvPr>
        </p:nvSpPr>
        <p:spPr>
          <a:xfrm>
            <a:off x="606551" y="3061252"/>
            <a:ext cx="8093765" cy="4525963"/>
          </a:xfrm>
        </p:spPr>
        <p:txBody>
          <a:bodyPr>
            <a:normAutofit/>
          </a:bodyPr>
          <a:lstStyle/>
          <a:p>
            <a:pPr marL="0" indent="0">
              <a:buNone/>
            </a:pPr>
            <a:r>
              <a:rPr lang="en-CA" b="1" dirty="0" smtClean="0">
                <a:solidFill>
                  <a:schemeClr val="tx2">
                    <a:lumMod val="50000"/>
                  </a:schemeClr>
                </a:solidFill>
                <a:latin typeface="+mj-lt"/>
              </a:rPr>
              <a:t>Questions</a:t>
            </a:r>
          </a:p>
          <a:p>
            <a:r>
              <a:rPr lang="en-CA" sz="2000" dirty="0" smtClean="0">
                <a:solidFill>
                  <a:schemeClr val="tx2">
                    <a:lumMod val="50000"/>
                  </a:schemeClr>
                </a:solidFill>
                <a:latin typeface="+mj-lt"/>
              </a:rPr>
              <a:t>What are some unique features of Cradle to </a:t>
            </a:r>
            <a:r>
              <a:rPr lang="en-CA" sz="2000" dirty="0" smtClean="0">
                <a:solidFill>
                  <a:schemeClr val="tx2">
                    <a:lumMod val="50000"/>
                  </a:schemeClr>
                </a:solidFill>
                <a:latin typeface="+mj-lt"/>
              </a:rPr>
              <a:t>cradle </a:t>
            </a:r>
            <a:r>
              <a:rPr lang="en-CA" sz="2000" dirty="0" smtClean="0">
                <a:solidFill>
                  <a:schemeClr val="tx2">
                    <a:lumMod val="50000"/>
                  </a:schemeClr>
                </a:solidFill>
                <a:latin typeface="+mj-lt"/>
              </a:rPr>
              <a:t>design?</a:t>
            </a:r>
          </a:p>
          <a:p>
            <a:r>
              <a:rPr lang="en-CA" sz="2000" dirty="0" smtClean="0">
                <a:solidFill>
                  <a:schemeClr val="tx2">
                    <a:lumMod val="50000"/>
                  </a:schemeClr>
                </a:solidFill>
                <a:latin typeface="+mj-lt"/>
              </a:rPr>
              <a:t>W</a:t>
            </a:r>
            <a:r>
              <a:rPr lang="en-US" sz="2000" dirty="0" smtClean="0">
                <a:solidFill>
                  <a:schemeClr val="tx2">
                    <a:lumMod val="50000"/>
                  </a:schemeClr>
                </a:solidFill>
                <a:latin typeface="+mj-lt"/>
              </a:rPr>
              <a:t>h</a:t>
            </a:r>
            <a:r>
              <a:rPr lang="en-CA" sz="2000" dirty="0" smtClean="0">
                <a:solidFill>
                  <a:schemeClr val="tx2">
                    <a:lumMod val="50000"/>
                  </a:schemeClr>
                </a:solidFill>
                <a:latin typeface="+mj-lt"/>
              </a:rPr>
              <a:t>at are the three conditions for Human Artifice to be a living thing?</a:t>
            </a:r>
          </a:p>
          <a:p>
            <a:r>
              <a:rPr lang="en-CA" sz="2000" dirty="0" smtClean="0">
                <a:solidFill>
                  <a:schemeClr val="tx2">
                    <a:lumMod val="50000"/>
                  </a:schemeClr>
                </a:solidFill>
                <a:latin typeface="+mj-lt"/>
              </a:rPr>
              <a:t>What is the difference between a biological and technical nutrient?</a:t>
            </a:r>
          </a:p>
          <a:p>
            <a:r>
              <a:rPr lang="en-CA" sz="2000" dirty="0" smtClean="0">
                <a:solidFill>
                  <a:schemeClr val="tx2">
                    <a:lumMod val="50000"/>
                  </a:schemeClr>
                </a:solidFill>
                <a:latin typeface="+mj-lt"/>
              </a:rPr>
              <a:t>Why is it important to know where something comes from?</a:t>
            </a:r>
          </a:p>
          <a:p>
            <a:r>
              <a:rPr lang="en-CA" sz="2000" dirty="0" smtClean="0">
                <a:solidFill>
                  <a:schemeClr val="tx2">
                    <a:lumMod val="50000"/>
                  </a:schemeClr>
                </a:solidFill>
                <a:latin typeface="+mj-lt"/>
              </a:rPr>
              <a:t>How is cradle to cradle design different than traditional design?</a:t>
            </a:r>
            <a:endParaRPr lang="en-CA" sz="2000" dirty="0">
              <a:solidFill>
                <a:schemeClr val="tx2">
                  <a:lumMod val="50000"/>
                </a:schemeClr>
              </a:solidFill>
              <a:latin typeface="+mj-lt"/>
            </a:endParaRPr>
          </a:p>
        </p:txBody>
      </p:sp>
      <p:sp>
        <p:nvSpPr>
          <p:cNvPr id="9" name="Content Placeholder 8"/>
          <p:cNvSpPr>
            <a:spLocks noGrp="1"/>
          </p:cNvSpPr>
          <p:nvPr>
            <p:ph sz="quarter" idx="13"/>
          </p:nvPr>
        </p:nvSpPr>
        <p:spPr>
          <a:xfrm>
            <a:off x="606551" y="2000732"/>
            <a:ext cx="8348605" cy="1060520"/>
          </a:xfrm>
        </p:spPr>
        <p:txBody>
          <a:bodyPr/>
          <a:lstStyle/>
          <a:p>
            <a:pPr marL="0" indent="0">
              <a:buNone/>
            </a:pPr>
            <a:r>
              <a:rPr lang="en-CA" sz="1800" dirty="0" smtClean="0">
                <a:solidFill>
                  <a:schemeClr val="tx2">
                    <a:lumMod val="50000"/>
                  </a:schemeClr>
                </a:solidFill>
                <a:latin typeface="+mj-lt"/>
              </a:rPr>
              <a:t>Watch the Ted </a:t>
            </a:r>
            <a:r>
              <a:rPr lang="en-CA" sz="1800" dirty="0">
                <a:solidFill>
                  <a:schemeClr val="tx2">
                    <a:lumMod val="50000"/>
                  </a:schemeClr>
                </a:solidFill>
                <a:latin typeface="+mj-lt"/>
              </a:rPr>
              <a:t>Talk about Cradle to Cradle Design. </a:t>
            </a:r>
            <a:r>
              <a:rPr lang="en-CA" sz="1800" dirty="0" smtClean="0">
                <a:solidFill>
                  <a:schemeClr val="tx2">
                    <a:lumMod val="50000"/>
                  </a:schemeClr>
                </a:solidFill>
                <a:latin typeface="+mj-lt"/>
              </a:rPr>
              <a:t>It </a:t>
            </a:r>
            <a:r>
              <a:rPr lang="en-CA" sz="1800" dirty="0">
                <a:solidFill>
                  <a:schemeClr val="tx2">
                    <a:lumMod val="50000"/>
                  </a:schemeClr>
                </a:solidFill>
                <a:latin typeface="+mj-lt"/>
              </a:rPr>
              <a:t>lasts approximately 19 minutes.  </a:t>
            </a:r>
          </a:p>
          <a:p>
            <a:pPr marL="0" indent="0">
              <a:buNone/>
            </a:pPr>
            <a:r>
              <a:rPr lang="en-US" sz="1800" dirty="0" smtClean="0">
                <a:latin typeface="+mj-lt"/>
                <a:hlinkClick r:id="rId2"/>
              </a:rPr>
              <a:t>www.ted.com/talks/william_mcdonough_on_cradle_to_cradle_design</a:t>
            </a:r>
            <a:endParaRPr lang="en-US" sz="1800" dirty="0" smtClean="0">
              <a:latin typeface="+mj-lt"/>
            </a:endParaRPr>
          </a:p>
          <a:p>
            <a:endParaRPr lang="en-US" sz="1800" dirty="0">
              <a:latin typeface="+mj-lt"/>
            </a:endParaRPr>
          </a:p>
          <a:p>
            <a:endParaRPr lang="en-US" sz="1800" dirty="0">
              <a:latin typeface="+mj-lt"/>
            </a:endParaRPr>
          </a:p>
        </p:txBody>
      </p:sp>
    </p:spTree>
    <p:extLst>
      <p:ext uri="{BB962C8B-B14F-4D97-AF65-F5344CB8AC3E}">
        <p14:creationId xmlns:p14="http://schemas.microsoft.com/office/powerpoint/2010/main" val="3219589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5700"/>
            <a:ext cx="8229600" cy="1143000"/>
          </a:xfrm>
        </p:spPr>
        <p:txBody>
          <a:bodyPr>
            <a:normAutofit/>
          </a:bodyPr>
          <a:lstStyle/>
          <a:p>
            <a:pPr algn="l">
              <a:lnSpc>
                <a:spcPts val="3600"/>
              </a:lnSpc>
            </a:pPr>
            <a:r>
              <a:rPr lang="en-CA" sz="3600" dirty="0">
                <a:latin typeface="+mj-lt"/>
              </a:rPr>
              <a:t>Cradle to </a:t>
            </a:r>
            <a:r>
              <a:rPr lang="en-CA" sz="3600" dirty="0" smtClean="0">
                <a:latin typeface="+mj-lt"/>
              </a:rPr>
              <a:t>cradle </a:t>
            </a:r>
            <a:r>
              <a:rPr lang="en-CA" sz="3600" dirty="0"/>
              <a:t>d</a:t>
            </a:r>
            <a:r>
              <a:rPr lang="en-CA" sz="3600" dirty="0" smtClean="0">
                <a:latin typeface="+mj-lt"/>
              </a:rPr>
              <a:t>esign</a:t>
            </a:r>
            <a:r>
              <a:rPr lang="en-US" sz="3600" dirty="0" smtClean="0">
                <a:latin typeface="+mj-lt"/>
              </a:rPr>
              <a:t>–</a:t>
            </a:r>
            <a:r>
              <a:rPr lang="en-CA" sz="3600" dirty="0" smtClean="0">
                <a:latin typeface="+mj-lt"/>
              </a:rPr>
              <a:t> </a:t>
            </a:r>
            <a:br>
              <a:rPr lang="en-CA" sz="3600" dirty="0" smtClean="0">
                <a:latin typeface="+mj-lt"/>
              </a:rPr>
            </a:br>
            <a:r>
              <a:rPr lang="en-CA" sz="3600" dirty="0" smtClean="0">
                <a:latin typeface="+mj-lt"/>
              </a:rPr>
              <a:t>Remaking </a:t>
            </a:r>
            <a:r>
              <a:rPr lang="en-CA" sz="3600" dirty="0">
                <a:latin typeface="+mj-lt"/>
              </a:rPr>
              <a:t>the </a:t>
            </a:r>
            <a:r>
              <a:rPr lang="en-CA" sz="3600" dirty="0" smtClean="0">
                <a:latin typeface="+mj-lt"/>
              </a:rPr>
              <a:t>way </a:t>
            </a:r>
            <a:r>
              <a:rPr lang="en-CA" sz="3600" dirty="0"/>
              <a:t>w</a:t>
            </a:r>
            <a:r>
              <a:rPr lang="en-CA" sz="3600" dirty="0" smtClean="0">
                <a:latin typeface="+mj-lt"/>
              </a:rPr>
              <a:t>e </a:t>
            </a:r>
            <a:r>
              <a:rPr lang="en-CA" sz="3600" dirty="0" err="1" smtClean="0">
                <a:latin typeface="+mj-lt"/>
              </a:rPr>
              <a:t>ake</a:t>
            </a:r>
            <a:r>
              <a:rPr lang="en-CA" sz="3600" dirty="0" smtClean="0">
                <a:latin typeface="+mj-lt"/>
              </a:rPr>
              <a:t> </a:t>
            </a:r>
            <a:r>
              <a:rPr lang="en-CA" sz="3600" dirty="0"/>
              <a:t>t</a:t>
            </a:r>
            <a:r>
              <a:rPr lang="en-CA" sz="3600" dirty="0" smtClean="0">
                <a:latin typeface="+mj-lt"/>
              </a:rPr>
              <a:t>hings</a:t>
            </a:r>
            <a:endParaRPr lang="en-CA" sz="3600" dirty="0">
              <a:latin typeface="+mj-lt"/>
            </a:endParaRPr>
          </a:p>
        </p:txBody>
      </p:sp>
      <p:sp>
        <p:nvSpPr>
          <p:cNvPr id="3" name="Content Placeholder 2"/>
          <p:cNvSpPr>
            <a:spLocks noGrp="1"/>
          </p:cNvSpPr>
          <p:nvPr>
            <p:ph idx="1"/>
          </p:nvPr>
        </p:nvSpPr>
        <p:spPr>
          <a:xfrm>
            <a:off x="457200" y="2263162"/>
            <a:ext cx="8229600" cy="1434079"/>
          </a:xfrm>
        </p:spPr>
        <p:txBody>
          <a:bodyPr/>
          <a:lstStyle/>
          <a:p>
            <a:pPr marL="0" indent="0">
              <a:buNone/>
            </a:pPr>
            <a:r>
              <a:rPr lang="en-CA" sz="1800" dirty="0">
                <a:solidFill>
                  <a:schemeClr val="tx2">
                    <a:lumMod val="50000"/>
                  </a:schemeClr>
                </a:solidFill>
                <a:latin typeface="+mj-lt"/>
              </a:rPr>
              <a:t>Written by William McDonough and Michael Braungart 2002</a:t>
            </a:r>
          </a:p>
          <a:p>
            <a:endParaRPr lang="en-CA" dirty="0">
              <a:latin typeface="+mj-lt"/>
            </a:endParaRPr>
          </a:p>
        </p:txBody>
      </p:sp>
      <p:sp>
        <p:nvSpPr>
          <p:cNvPr id="5" name="TextBox 4"/>
          <p:cNvSpPr txBox="1"/>
          <p:nvPr/>
        </p:nvSpPr>
        <p:spPr>
          <a:xfrm>
            <a:off x="457199" y="2805997"/>
            <a:ext cx="3685143" cy="2031325"/>
          </a:xfrm>
          <a:prstGeom prst="rect">
            <a:avLst/>
          </a:prstGeom>
          <a:noFill/>
        </p:spPr>
        <p:txBody>
          <a:bodyPr wrap="square" rtlCol="0">
            <a:spAutoFit/>
          </a:bodyPr>
          <a:lstStyle/>
          <a:p>
            <a:r>
              <a:rPr lang="en-CA" dirty="0">
                <a:solidFill>
                  <a:schemeClr val="tx2">
                    <a:lumMod val="50000"/>
                  </a:schemeClr>
                </a:solidFill>
                <a:latin typeface="+mj-lt"/>
              </a:rPr>
              <a:t>“If we try to solve the problems that plague us, our thinking must evolve beyond the level we were using when </a:t>
            </a:r>
            <a:r>
              <a:rPr lang="en-CA" dirty="0" smtClean="0">
                <a:solidFill>
                  <a:schemeClr val="tx2">
                    <a:lumMod val="50000"/>
                  </a:schemeClr>
                </a:solidFill>
                <a:latin typeface="+mj-lt"/>
              </a:rPr>
              <a:t>we created </a:t>
            </a:r>
            <a:r>
              <a:rPr lang="en-CA" dirty="0">
                <a:solidFill>
                  <a:schemeClr val="tx2">
                    <a:lumMod val="50000"/>
                  </a:schemeClr>
                </a:solidFill>
                <a:latin typeface="+mj-lt"/>
              </a:rPr>
              <a:t>those problems in the first place” </a:t>
            </a:r>
            <a:r>
              <a:rPr lang="en-CA" dirty="0" smtClean="0">
                <a:solidFill>
                  <a:schemeClr val="tx2">
                    <a:lumMod val="50000"/>
                  </a:schemeClr>
                </a:solidFill>
                <a:latin typeface="+mj-lt"/>
              </a:rPr>
              <a:t>-Albert </a:t>
            </a:r>
            <a:r>
              <a:rPr lang="en-CA" dirty="0">
                <a:solidFill>
                  <a:schemeClr val="tx2">
                    <a:lumMod val="50000"/>
                  </a:schemeClr>
                </a:solidFill>
                <a:latin typeface="+mj-lt"/>
              </a:rPr>
              <a:t>Einstein</a:t>
            </a:r>
          </a:p>
          <a:p>
            <a:endParaRPr lang="en-CA" dirty="0">
              <a:solidFill>
                <a:schemeClr val="tx2">
                  <a:lumMod val="50000"/>
                </a:schemeClr>
              </a:solidFill>
              <a:latin typeface="Calibri" panose="020F0502020204030204" pitchFamily="34" charset="0"/>
            </a:endParaRPr>
          </a:p>
        </p:txBody>
      </p:sp>
      <p:sp>
        <p:nvSpPr>
          <p:cNvPr id="6" name="TextBox 5"/>
          <p:cNvSpPr txBox="1"/>
          <p:nvPr/>
        </p:nvSpPr>
        <p:spPr>
          <a:xfrm>
            <a:off x="462170" y="4764604"/>
            <a:ext cx="3781840" cy="1661993"/>
          </a:xfrm>
          <a:prstGeom prst="rect">
            <a:avLst/>
          </a:prstGeom>
          <a:noFill/>
        </p:spPr>
        <p:txBody>
          <a:bodyPr wrap="square" rtlCol="0">
            <a:spAutoFit/>
          </a:bodyPr>
          <a:lstStyle/>
          <a:p>
            <a:r>
              <a:rPr lang="en-CA" sz="2800" dirty="0">
                <a:solidFill>
                  <a:schemeClr val="tx2">
                    <a:lumMod val="50000"/>
                  </a:schemeClr>
                </a:solidFill>
                <a:latin typeface="+mj-lt"/>
              </a:rPr>
              <a:t>What do </a:t>
            </a:r>
            <a:r>
              <a:rPr lang="en-CA" sz="2800" dirty="0" smtClean="0">
                <a:solidFill>
                  <a:schemeClr val="tx2">
                    <a:lumMod val="50000"/>
                  </a:schemeClr>
                </a:solidFill>
                <a:latin typeface="+mj-lt"/>
              </a:rPr>
              <a:t>you think </a:t>
            </a:r>
            <a:r>
              <a:rPr lang="en-CA" sz="2800" dirty="0">
                <a:solidFill>
                  <a:schemeClr val="tx2">
                    <a:lumMod val="50000"/>
                  </a:schemeClr>
                </a:solidFill>
                <a:latin typeface="+mj-lt"/>
              </a:rPr>
              <a:t>Albert Einstein meant by </a:t>
            </a:r>
            <a:r>
              <a:rPr lang="en-CA" sz="2800" dirty="0" smtClean="0">
                <a:solidFill>
                  <a:schemeClr val="tx2">
                    <a:lumMod val="50000"/>
                  </a:schemeClr>
                </a:solidFill>
                <a:latin typeface="+mj-lt"/>
              </a:rPr>
              <a:t>this quote?</a:t>
            </a:r>
            <a:endParaRPr lang="en-CA" sz="2800" dirty="0">
              <a:solidFill>
                <a:schemeClr val="tx2">
                  <a:lumMod val="50000"/>
                </a:schemeClr>
              </a:solidFill>
              <a:latin typeface="+mj-lt"/>
            </a:endParaRPr>
          </a:p>
          <a:p>
            <a:endParaRPr lang="en-CA" dirty="0">
              <a:latin typeface="Calibri" panose="020F0502020204030204" pitchFamily="34" charset="0"/>
            </a:endParaRPr>
          </a:p>
        </p:txBody>
      </p:sp>
      <p:pic>
        <p:nvPicPr>
          <p:cNvPr id="1026" name="Picture 2" descr="http://api.ning.com/files/opXTtnLEvUCjTyv5macFyMAgWmT-zF4Vj7M*Pwfg-IdMU5DTRyP05o08hTlvPmCHBHvLuZNFfKrHyl6PMg-pZ4*89Nb8Sn*U/IMG_2408.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959626" y="3018702"/>
            <a:ext cx="3727174" cy="2791588"/>
          </a:xfrm>
          <a:prstGeom prst="rect">
            <a:avLst/>
          </a:prstGeom>
          <a:noFill/>
          <a:ln w="63500">
            <a:solidFill>
              <a:srgbClr val="12A89D"/>
            </a:solidFill>
          </a:ln>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462930" y="6322146"/>
            <a:ext cx="4930443" cy="369332"/>
          </a:xfrm>
          <a:prstGeom prst="rect">
            <a:avLst/>
          </a:prstGeom>
          <a:noFill/>
        </p:spPr>
        <p:txBody>
          <a:bodyPr wrap="square" rtlCol="0">
            <a:spAutoFit/>
          </a:bodyPr>
          <a:lstStyle/>
          <a:p>
            <a:r>
              <a:rPr lang="en-CA" dirty="0" smtClean="0">
                <a:latin typeface="Calibri" panose="020F0502020204030204" pitchFamily="34" charset="0"/>
              </a:rPr>
              <a:t>(Open World Foundation, 2012)</a:t>
            </a:r>
            <a:endParaRPr lang="en-CA" dirty="0">
              <a:latin typeface="Calibri" panose="020F0502020204030204" pitchFamily="34" charset="0"/>
            </a:endParaRPr>
          </a:p>
        </p:txBody>
      </p:sp>
    </p:spTree>
    <p:extLst>
      <p:ext uri="{BB962C8B-B14F-4D97-AF65-F5344CB8AC3E}">
        <p14:creationId xmlns:p14="http://schemas.microsoft.com/office/powerpoint/2010/main" val="356320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8612" y="5209530"/>
            <a:ext cx="8118609" cy="1015663"/>
          </a:xfrm>
          <a:prstGeom prst="rect">
            <a:avLst/>
          </a:prstGeom>
        </p:spPr>
        <p:txBody>
          <a:bodyPr wrap="square">
            <a:spAutoFit/>
          </a:bodyPr>
          <a:lstStyle/>
          <a:p>
            <a:r>
              <a:rPr lang="en-CA" sz="2000" dirty="0">
                <a:solidFill>
                  <a:schemeClr val="tx2">
                    <a:lumMod val="50000"/>
                  </a:schemeClr>
                </a:solidFill>
                <a:latin typeface="+mj-lt"/>
              </a:rPr>
              <a:t>Our goal is a delightfully diverse, safe, healthy and just world, with clean air, water, soil and power </a:t>
            </a:r>
            <a:r>
              <a:rPr lang="en-US" sz="2000" dirty="0">
                <a:solidFill>
                  <a:schemeClr val="tx2">
                    <a:lumMod val="50000"/>
                  </a:schemeClr>
                </a:solidFill>
                <a:latin typeface="+mj-lt"/>
              </a:rPr>
              <a:t>–</a:t>
            </a:r>
            <a:r>
              <a:rPr lang="en-CA" sz="2000" dirty="0">
                <a:solidFill>
                  <a:schemeClr val="tx2">
                    <a:lumMod val="50000"/>
                  </a:schemeClr>
                </a:solidFill>
                <a:latin typeface="+mj-lt"/>
              </a:rPr>
              <a:t> economically, equitably, ecologically and elegantly enjoye</a:t>
            </a:r>
            <a:r>
              <a:rPr lang="en-CA" sz="2000" dirty="0">
                <a:solidFill>
                  <a:schemeClr val="tx2">
                    <a:lumMod val="50000"/>
                  </a:schemeClr>
                </a:solidFill>
                <a:latin typeface="Calibri" panose="020F0502020204030204" pitchFamily="34" charset="0"/>
              </a:rPr>
              <a:t>d</a:t>
            </a:r>
          </a:p>
        </p:txBody>
      </p:sp>
      <p:pic>
        <p:nvPicPr>
          <p:cNvPr id="7" name="Picture 6" descr="IMG_9614.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34145" y="2866581"/>
            <a:ext cx="2874813" cy="2156110"/>
          </a:xfrm>
          <a:prstGeom prst="rect">
            <a:avLst/>
          </a:prstGeom>
          <a:ln w="63500">
            <a:solidFill>
              <a:srgbClr val="12A89D"/>
            </a:solidFill>
          </a:ln>
        </p:spPr>
      </p:pic>
      <p:pic>
        <p:nvPicPr>
          <p:cNvPr id="8" name="Picture 7" descr="IMG_9648.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768587" y="2866581"/>
            <a:ext cx="2874814" cy="2156110"/>
          </a:xfrm>
          <a:prstGeom prst="rect">
            <a:avLst/>
          </a:prstGeom>
          <a:ln w="63500">
            <a:solidFill>
              <a:srgbClr val="12A89D"/>
            </a:solidFill>
          </a:ln>
        </p:spPr>
      </p:pic>
      <p:sp>
        <p:nvSpPr>
          <p:cNvPr id="4" name="TextBox 3"/>
          <p:cNvSpPr txBox="1"/>
          <p:nvPr/>
        </p:nvSpPr>
        <p:spPr>
          <a:xfrm>
            <a:off x="463103" y="2288138"/>
            <a:ext cx="7535142" cy="400110"/>
          </a:xfrm>
          <a:prstGeom prst="rect">
            <a:avLst/>
          </a:prstGeom>
          <a:noFill/>
        </p:spPr>
        <p:txBody>
          <a:bodyPr wrap="square" rtlCol="0">
            <a:spAutoFit/>
          </a:bodyPr>
          <a:lstStyle/>
          <a:p>
            <a:r>
              <a:rPr lang="en-CA" sz="2000" dirty="0" smtClean="0">
                <a:solidFill>
                  <a:schemeClr val="tx2">
                    <a:lumMod val="50000"/>
                  </a:schemeClr>
                </a:solidFill>
                <a:latin typeface="+mj-lt"/>
              </a:rPr>
              <a:t>How do we love all the children of all species for all time?</a:t>
            </a:r>
            <a:endParaRPr lang="en-CA" sz="2000" dirty="0">
              <a:solidFill>
                <a:schemeClr val="tx2">
                  <a:lumMod val="50000"/>
                </a:schemeClr>
              </a:solidFill>
              <a:latin typeface="+mj-lt"/>
            </a:endParaRPr>
          </a:p>
        </p:txBody>
      </p:sp>
      <p:sp>
        <p:nvSpPr>
          <p:cNvPr id="10" name="Title 1"/>
          <p:cNvSpPr txBox="1">
            <a:spLocks/>
          </p:cNvSpPr>
          <p:nvPr/>
        </p:nvSpPr>
        <p:spPr>
          <a:xfrm>
            <a:off x="457200" y="1255700"/>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600"/>
              </a:lnSpc>
            </a:pPr>
            <a:r>
              <a:rPr lang="en-CA" sz="3600" dirty="0" smtClean="0"/>
              <a:t>Cradle to </a:t>
            </a:r>
            <a:r>
              <a:rPr lang="en-CA" sz="3600" dirty="0" smtClean="0"/>
              <a:t>cradle </a:t>
            </a:r>
            <a:r>
              <a:rPr lang="en-CA" sz="3600" dirty="0"/>
              <a:t>d</a:t>
            </a:r>
            <a:r>
              <a:rPr lang="en-CA" sz="3600" dirty="0" smtClean="0"/>
              <a:t>esign</a:t>
            </a:r>
            <a:r>
              <a:rPr lang="en-US" sz="3600" dirty="0" smtClean="0"/>
              <a:t>–</a:t>
            </a:r>
            <a:r>
              <a:rPr lang="en-CA" sz="3600" dirty="0" smtClean="0"/>
              <a:t> </a:t>
            </a:r>
            <a:br>
              <a:rPr lang="en-CA" sz="3600" dirty="0" smtClean="0"/>
            </a:br>
            <a:r>
              <a:rPr lang="en-CA" sz="3600" dirty="0" smtClean="0"/>
              <a:t>Remaking the </a:t>
            </a:r>
            <a:r>
              <a:rPr lang="en-CA" sz="3600" dirty="0" smtClean="0"/>
              <a:t>way </a:t>
            </a:r>
            <a:r>
              <a:rPr lang="en-CA" sz="3600" dirty="0"/>
              <a:t>w</a:t>
            </a:r>
            <a:r>
              <a:rPr lang="en-CA" sz="3600" dirty="0" smtClean="0"/>
              <a:t>e </a:t>
            </a:r>
            <a:r>
              <a:rPr lang="en-CA" sz="3600" dirty="0"/>
              <a:t>m</a:t>
            </a:r>
            <a:r>
              <a:rPr lang="en-CA" sz="3600" dirty="0" smtClean="0"/>
              <a:t>ake </a:t>
            </a:r>
            <a:r>
              <a:rPr lang="en-CA" sz="3600" dirty="0"/>
              <a:t>t</a:t>
            </a:r>
            <a:r>
              <a:rPr lang="en-CA" sz="3600" dirty="0" smtClean="0"/>
              <a:t>hings</a:t>
            </a:r>
            <a:endParaRPr lang="en-CA" sz="3600" dirty="0"/>
          </a:p>
        </p:txBody>
      </p:sp>
    </p:spTree>
    <p:extLst>
      <p:ext uri="{BB962C8B-B14F-4D97-AF65-F5344CB8AC3E}">
        <p14:creationId xmlns:p14="http://schemas.microsoft.com/office/powerpoint/2010/main" val="2499219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65446"/>
            <a:ext cx="7772400" cy="2037896"/>
          </a:xfrm>
        </p:spPr>
        <p:txBody>
          <a:bodyPr/>
          <a:lstStyle/>
          <a:p>
            <a:r>
              <a:rPr lang="en-CA" sz="4400" dirty="0" smtClean="0">
                <a:latin typeface="+mj-lt"/>
              </a:rPr>
              <a:t>What is the most important change in thinking for </a:t>
            </a:r>
            <a:r>
              <a:rPr lang="en-CA" sz="4400" dirty="0" smtClean="0">
                <a:latin typeface="+mj-lt"/>
              </a:rPr>
              <a:t>Cradle </a:t>
            </a:r>
            <a:r>
              <a:rPr lang="en-CA" sz="4400" dirty="0" smtClean="0">
                <a:latin typeface="+mj-lt"/>
              </a:rPr>
              <a:t>to </a:t>
            </a:r>
            <a:r>
              <a:rPr lang="en-CA" sz="4400" dirty="0" smtClean="0">
                <a:latin typeface="+mj-lt"/>
              </a:rPr>
              <a:t>cradle </a:t>
            </a:r>
            <a:r>
              <a:rPr lang="en-CA" sz="4400" dirty="0"/>
              <a:t>d</a:t>
            </a:r>
            <a:r>
              <a:rPr lang="en-CA" sz="4400" dirty="0" smtClean="0">
                <a:latin typeface="+mj-lt"/>
              </a:rPr>
              <a:t>esign</a:t>
            </a:r>
            <a:r>
              <a:rPr lang="en-CA" sz="4400" dirty="0" smtClean="0">
                <a:latin typeface="+mj-lt"/>
              </a:rPr>
              <a:t>?</a:t>
            </a:r>
            <a:endParaRPr lang="en-CA" sz="4400" dirty="0">
              <a:latin typeface="+mj-lt"/>
            </a:endParaRPr>
          </a:p>
        </p:txBody>
      </p:sp>
    </p:spTree>
    <p:extLst>
      <p:ext uri="{BB962C8B-B14F-4D97-AF65-F5344CB8AC3E}">
        <p14:creationId xmlns:p14="http://schemas.microsoft.com/office/powerpoint/2010/main" val="1325064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8609"/>
            <a:ext cx="8229600" cy="1081585"/>
          </a:xfrm>
        </p:spPr>
        <p:txBody>
          <a:bodyPr>
            <a:normAutofit/>
          </a:bodyPr>
          <a:lstStyle/>
          <a:p>
            <a:pPr algn="l"/>
            <a:r>
              <a:rPr lang="en-CA" sz="3200" b="1" dirty="0" smtClean="0">
                <a:latin typeface="+mj-lt"/>
              </a:rPr>
              <a:t>Step 1. Get “free” of known culprits </a:t>
            </a:r>
            <a:r>
              <a:rPr lang="en-CA" sz="2000" dirty="0" smtClean="0">
                <a:effectLst/>
                <a:latin typeface="+mj-lt"/>
              </a:rPr>
              <a:t>(p. 166)</a:t>
            </a:r>
            <a:endParaRPr lang="en-CA" sz="2000" dirty="0">
              <a:effectLst/>
              <a:latin typeface="+mj-lt"/>
            </a:endParaRPr>
          </a:p>
        </p:txBody>
      </p:sp>
      <p:sp>
        <p:nvSpPr>
          <p:cNvPr id="3" name="Content Placeholder 2"/>
          <p:cNvSpPr>
            <a:spLocks noGrp="1"/>
          </p:cNvSpPr>
          <p:nvPr>
            <p:ph idx="1"/>
          </p:nvPr>
        </p:nvSpPr>
        <p:spPr>
          <a:xfrm>
            <a:off x="457200" y="2250194"/>
            <a:ext cx="8229600" cy="2821675"/>
          </a:xfrm>
        </p:spPr>
        <p:txBody>
          <a:bodyPr>
            <a:normAutofit fontScale="77500" lnSpcReduction="20000"/>
          </a:bodyPr>
          <a:lstStyle/>
          <a:p>
            <a:pPr marL="0" indent="0">
              <a:buNone/>
            </a:pPr>
            <a:r>
              <a:rPr lang="en-CA" dirty="0" smtClean="0">
                <a:solidFill>
                  <a:schemeClr val="tx2">
                    <a:lumMod val="50000"/>
                  </a:schemeClr>
                </a:solidFill>
                <a:latin typeface="+mj-lt"/>
              </a:rPr>
              <a:t>Begin by not using harmful substances especially substances that are known to bio-accumulate such as</a:t>
            </a:r>
          </a:p>
          <a:p>
            <a:pPr marL="0" indent="0">
              <a:buNone/>
            </a:pPr>
            <a:endParaRPr lang="en-CA" sz="1300" dirty="0" smtClean="0">
              <a:solidFill>
                <a:schemeClr val="tx2">
                  <a:lumMod val="50000"/>
                </a:schemeClr>
              </a:solidFill>
              <a:latin typeface="+mj-lt"/>
            </a:endParaRPr>
          </a:p>
          <a:p>
            <a:r>
              <a:rPr lang="en-CA" dirty="0" smtClean="0">
                <a:solidFill>
                  <a:schemeClr val="tx2">
                    <a:lumMod val="50000"/>
                  </a:schemeClr>
                </a:solidFill>
                <a:latin typeface="+mj-lt"/>
              </a:rPr>
              <a:t>Mercury </a:t>
            </a:r>
          </a:p>
          <a:p>
            <a:r>
              <a:rPr lang="en-CA" dirty="0" smtClean="0">
                <a:solidFill>
                  <a:schemeClr val="tx2">
                    <a:lumMod val="50000"/>
                  </a:schemeClr>
                </a:solidFill>
                <a:latin typeface="+mj-lt"/>
              </a:rPr>
              <a:t>PVC</a:t>
            </a:r>
          </a:p>
          <a:p>
            <a:r>
              <a:rPr lang="en-CA" dirty="0" smtClean="0">
                <a:solidFill>
                  <a:schemeClr val="tx2">
                    <a:lumMod val="50000"/>
                  </a:schemeClr>
                </a:solidFill>
                <a:latin typeface="+mj-lt"/>
              </a:rPr>
              <a:t>Cadmium </a:t>
            </a:r>
          </a:p>
          <a:p>
            <a:r>
              <a:rPr lang="en-CA" dirty="0" smtClean="0">
                <a:solidFill>
                  <a:schemeClr val="tx2">
                    <a:lumMod val="50000"/>
                  </a:schemeClr>
                </a:solidFill>
                <a:latin typeface="+mj-lt"/>
              </a:rPr>
              <a:t>Lead</a:t>
            </a:r>
          </a:p>
        </p:txBody>
      </p:sp>
    </p:spTree>
    <p:extLst>
      <p:ext uri="{BB962C8B-B14F-4D97-AF65-F5344CB8AC3E}">
        <p14:creationId xmlns:p14="http://schemas.microsoft.com/office/powerpoint/2010/main" val="106884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38130" y="1588954"/>
            <a:ext cx="7469436" cy="5649913"/>
          </a:xfrm>
        </p:spPr>
        <p:txBody>
          <a:bodyPr>
            <a:noAutofit/>
          </a:bodyPr>
          <a:lstStyle/>
          <a:p>
            <a:pPr marL="0" indent="0">
              <a:buNone/>
            </a:pPr>
            <a:r>
              <a:rPr lang="en-CA" sz="2400" b="1" dirty="0" smtClean="0">
                <a:latin typeface="+mj-lt"/>
              </a:rPr>
              <a:t>Making choices based on the best information available to you AND on their aesthetic judgement</a:t>
            </a:r>
          </a:p>
          <a:p>
            <a:pPr marL="0" indent="0">
              <a:buNone/>
            </a:pPr>
            <a:endParaRPr lang="en-CA" sz="900" b="1" dirty="0" smtClean="0">
              <a:latin typeface="+mj-lt"/>
            </a:endParaRPr>
          </a:p>
          <a:p>
            <a:r>
              <a:rPr lang="en-CA" sz="2000" dirty="0" smtClean="0">
                <a:solidFill>
                  <a:schemeClr val="tx2">
                    <a:lumMod val="50000"/>
                  </a:schemeClr>
                </a:solidFill>
                <a:latin typeface="+mj-lt"/>
              </a:rPr>
              <a:t>Prefer Ecological Intelligence</a:t>
            </a:r>
            <a:r>
              <a:rPr lang="en-US" sz="2000" dirty="0" smtClean="0">
                <a:solidFill>
                  <a:schemeClr val="tx2">
                    <a:lumMod val="50000"/>
                  </a:schemeClr>
                </a:solidFill>
                <a:latin typeface="+mj-lt"/>
              </a:rPr>
              <a:t>–</a:t>
            </a:r>
            <a:r>
              <a:rPr lang="en-CA" sz="2000" dirty="0" smtClean="0">
                <a:solidFill>
                  <a:schemeClr val="tx2">
                    <a:lumMod val="50000"/>
                  </a:schemeClr>
                </a:solidFill>
                <a:latin typeface="+mj-lt"/>
              </a:rPr>
              <a:t>by being “as sure as you can that a product or substance does not contain or support substances or practices that are blatantly harmful to the human and environmental health” p 171</a:t>
            </a:r>
          </a:p>
          <a:p>
            <a:endParaRPr lang="en-CA" sz="900" dirty="0">
              <a:solidFill>
                <a:schemeClr val="tx2">
                  <a:lumMod val="50000"/>
                </a:schemeClr>
              </a:solidFill>
              <a:latin typeface="+mj-lt"/>
            </a:endParaRPr>
          </a:p>
          <a:p>
            <a:r>
              <a:rPr lang="en-CA" sz="2000" dirty="0" smtClean="0">
                <a:solidFill>
                  <a:schemeClr val="tx2">
                    <a:lumMod val="50000"/>
                  </a:schemeClr>
                </a:solidFill>
                <a:latin typeface="+mj-lt"/>
              </a:rPr>
              <a:t>Look for products that “can be taken back to the manufacturer and disassembled for reuse in technical production or at the very least returned to the industrial metabolism at a lower level</a:t>
            </a:r>
            <a:r>
              <a:rPr lang="en-US" sz="2000" dirty="0" smtClean="0">
                <a:solidFill>
                  <a:schemeClr val="tx2">
                    <a:lumMod val="50000"/>
                  </a:schemeClr>
                </a:solidFill>
                <a:latin typeface="+mj-lt"/>
              </a:rPr>
              <a:t>–</a:t>
            </a:r>
            <a:r>
              <a:rPr lang="en-CA" sz="2000" dirty="0" smtClean="0">
                <a:solidFill>
                  <a:schemeClr val="tx2">
                    <a:lumMod val="50000"/>
                  </a:schemeClr>
                </a:solidFill>
                <a:latin typeface="+mj-lt"/>
              </a:rPr>
              <a:t>that is  “down-cycled” p 171</a:t>
            </a:r>
            <a:endParaRPr lang="en-CA" sz="2000" dirty="0">
              <a:solidFill>
                <a:schemeClr val="tx2">
                  <a:lumMod val="50000"/>
                </a:schemeClr>
              </a:solidFill>
              <a:latin typeface="+mj-lt"/>
            </a:endParaRPr>
          </a:p>
        </p:txBody>
      </p:sp>
    </p:spTree>
    <p:extLst>
      <p:ext uri="{BB962C8B-B14F-4D97-AF65-F5344CB8AC3E}">
        <p14:creationId xmlns:p14="http://schemas.microsoft.com/office/powerpoint/2010/main" val="36832994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5226"/>
            <a:ext cx="8229600" cy="948627"/>
          </a:xfrm>
        </p:spPr>
        <p:txBody>
          <a:bodyPr/>
          <a:lstStyle/>
          <a:p>
            <a:r>
              <a:rPr lang="en-CA" sz="2800" b="1" dirty="0">
                <a:latin typeface="+mj-lt"/>
              </a:rPr>
              <a:t>Step </a:t>
            </a:r>
            <a:r>
              <a:rPr lang="en-CA" sz="2800" b="1" dirty="0" smtClean="0">
                <a:latin typeface="+mj-lt"/>
              </a:rPr>
              <a:t>2. </a:t>
            </a:r>
            <a:r>
              <a:rPr lang="en-CA" sz="2800" b="1" dirty="0">
                <a:latin typeface="+mj-lt"/>
              </a:rPr>
              <a:t>Follow informed Personal </a:t>
            </a:r>
            <a:r>
              <a:rPr lang="en-CA" sz="2800" b="1" dirty="0" smtClean="0">
                <a:latin typeface="+mj-lt"/>
              </a:rPr>
              <a:t>Preferences</a:t>
            </a:r>
            <a:endParaRPr lang="en-CA" sz="2800" b="1" dirty="0">
              <a:latin typeface="+mj-lt"/>
            </a:endParaRPr>
          </a:p>
        </p:txBody>
      </p:sp>
      <p:sp>
        <p:nvSpPr>
          <p:cNvPr id="3" name="Content Placeholder 2"/>
          <p:cNvSpPr>
            <a:spLocks noGrp="1"/>
          </p:cNvSpPr>
          <p:nvPr>
            <p:ph idx="1"/>
          </p:nvPr>
        </p:nvSpPr>
        <p:spPr>
          <a:xfrm>
            <a:off x="457200" y="1883884"/>
            <a:ext cx="8229600" cy="6088711"/>
          </a:xfrm>
        </p:spPr>
        <p:txBody>
          <a:bodyPr>
            <a:noAutofit/>
          </a:bodyPr>
          <a:lstStyle/>
          <a:p>
            <a:r>
              <a:rPr lang="en-US" sz="1600" dirty="0" smtClean="0">
                <a:solidFill>
                  <a:schemeClr val="tx2">
                    <a:lumMod val="50000"/>
                  </a:schemeClr>
                </a:solidFill>
                <a:latin typeface="+mj-lt"/>
              </a:rPr>
              <a:t>M</a:t>
            </a:r>
            <a:r>
              <a:rPr lang="en-CA" sz="1600" dirty="0" smtClean="0">
                <a:solidFill>
                  <a:schemeClr val="tx2">
                    <a:lumMod val="50000"/>
                  </a:schemeClr>
                </a:solidFill>
                <a:latin typeface="+mj-lt"/>
              </a:rPr>
              <a:t>any real-life decisions come down to comparing two things that are both less than ideal</a:t>
            </a:r>
          </a:p>
          <a:p>
            <a:r>
              <a:rPr lang="en-CA" sz="1600" dirty="0" smtClean="0">
                <a:solidFill>
                  <a:schemeClr val="tx2">
                    <a:lumMod val="50000"/>
                  </a:schemeClr>
                </a:solidFill>
                <a:latin typeface="+mj-lt"/>
              </a:rPr>
              <a:t>Prefer Ecological Intelligence </a:t>
            </a:r>
            <a:endParaRPr lang="en-US" sz="1600" dirty="0" smtClean="0">
              <a:solidFill>
                <a:schemeClr val="tx2">
                  <a:lumMod val="50000"/>
                </a:schemeClr>
              </a:solidFill>
              <a:latin typeface="+mj-lt"/>
            </a:endParaRPr>
          </a:p>
          <a:p>
            <a:pPr lvl="1"/>
            <a:r>
              <a:rPr lang="en-CA" sz="1600" dirty="0" smtClean="0">
                <a:solidFill>
                  <a:schemeClr val="tx2">
                    <a:lumMod val="50000"/>
                  </a:schemeClr>
                </a:solidFill>
                <a:latin typeface="+mj-lt"/>
              </a:rPr>
              <a:t>Be as sure as you can that a product or substance does not contain or support substances that are blatantly harmful to human or environmental health.  example is wood that comes from the Forest Stewardship Council seal of approval</a:t>
            </a:r>
          </a:p>
          <a:p>
            <a:r>
              <a:rPr lang="en-CA" sz="1600" dirty="0">
                <a:solidFill>
                  <a:schemeClr val="tx2">
                    <a:lumMod val="50000"/>
                  </a:schemeClr>
                </a:solidFill>
                <a:latin typeface="+mj-lt"/>
              </a:rPr>
              <a:t>Prefer Respect </a:t>
            </a:r>
            <a:endParaRPr lang="en-US" sz="1600" dirty="0" smtClean="0">
              <a:solidFill>
                <a:schemeClr val="tx2">
                  <a:lumMod val="50000"/>
                </a:schemeClr>
              </a:solidFill>
              <a:latin typeface="+mj-lt"/>
            </a:endParaRPr>
          </a:p>
          <a:p>
            <a:pPr lvl="1"/>
            <a:r>
              <a:rPr lang="en-CA" sz="1600" dirty="0" smtClean="0">
                <a:solidFill>
                  <a:schemeClr val="tx2">
                    <a:lumMod val="50000"/>
                  </a:schemeClr>
                </a:solidFill>
                <a:latin typeface="+mj-lt"/>
              </a:rPr>
              <a:t>Respect for those who make the product, for the communities near where it is made, for those who handle and transport it, and ultimately for the customer</a:t>
            </a:r>
          </a:p>
          <a:p>
            <a:r>
              <a:rPr lang="en-CA" sz="1600" dirty="0" smtClean="0">
                <a:solidFill>
                  <a:schemeClr val="tx2">
                    <a:lumMod val="50000"/>
                  </a:schemeClr>
                </a:solidFill>
                <a:latin typeface="+mj-lt"/>
              </a:rPr>
              <a:t>Prefer Delight, Celebration and Fun</a:t>
            </a:r>
          </a:p>
          <a:p>
            <a:pPr marL="715963" indent="-285750">
              <a:buFont typeface="Incised901 Lt BT" panose="020B0403020204030204" pitchFamily="34" charset="0"/>
              <a:buChar char="−"/>
            </a:pPr>
            <a:r>
              <a:rPr lang="en-CA" sz="1600" dirty="0" smtClean="0">
                <a:solidFill>
                  <a:schemeClr val="tx2">
                    <a:lumMod val="50000"/>
                  </a:schemeClr>
                </a:solidFill>
                <a:latin typeface="+mj-lt"/>
              </a:rPr>
              <a:t>“It’s very important that ecological intelligence products to be at the forefront of human expression. They can express the best of design creativity, adding pleasure and delight to life.” p.173</a:t>
            </a:r>
            <a:endParaRPr lang="en-CA" sz="1600" dirty="0">
              <a:solidFill>
                <a:schemeClr val="tx2">
                  <a:lumMod val="50000"/>
                </a:schemeClr>
              </a:solidFill>
              <a:latin typeface="+mj-lt"/>
            </a:endParaRPr>
          </a:p>
        </p:txBody>
      </p:sp>
    </p:spTree>
    <p:extLst>
      <p:ext uri="{BB962C8B-B14F-4D97-AF65-F5344CB8AC3E}">
        <p14:creationId xmlns:p14="http://schemas.microsoft.com/office/powerpoint/2010/main" val="3232523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456" y="1346742"/>
            <a:ext cx="8229600" cy="679763"/>
          </a:xfrm>
        </p:spPr>
        <p:txBody>
          <a:bodyPr/>
          <a:lstStyle/>
          <a:p>
            <a:pPr algn="l"/>
            <a:r>
              <a:rPr lang="en-CA" sz="2800" b="1" dirty="0" smtClean="0">
                <a:latin typeface="+mj-lt"/>
              </a:rPr>
              <a:t>Step 3. Creating a “passive positive“ list </a:t>
            </a:r>
            <a:endParaRPr lang="en-CA" sz="2800" b="1" dirty="0">
              <a:latin typeface="+mj-lt"/>
            </a:endParaRPr>
          </a:p>
        </p:txBody>
      </p:sp>
      <p:sp>
        <p:nvSpPr>
          <p:cNvPr id="5" name="Content Placeholder 4"/>
          <p:cNvSpPr>
            <a:spLocks noGrp="1"/>
          </p:cNvSpPr>
          <p:nvPr>
            <p:ph sz="half" idx="2"/>
          </p:nvPr>
        </p:nvSpPr>
        <p:spPr>
          <a:xfrm>
            <a:off x="5201295" y="2437413"/>
            <a:ext cx="3325761" cy="2049138"/>
          </a:xfrm>
          <a:ln w="63500">
            <a:solidFill>
              <a:srgbClr val="12A89D"/>
            </a:solidFill>
          </a:ln>
        </p:spPr>
        <p:txBody>
          <a:bodyPr>
            <a:noAutofit/>
          </a:bodyPr>
          <a:lstStyle/>
          <a:p>
            <a:pPr marL="0" indent="0">
              <a:buNone/>
            </a:pPr>
            <a:r>
              <a:rPr lang="en-CA" sz="2000" dirty="0" smtClean="0">
                <a:solidFill>
                  <a:schemeClr val="tx2">
                    <a:lumMod val="50000"/>
                  </a:schemeClr>
                </a:solidFill>
                <a:latin typeface="+mj-lt"/>
              </a:rPr>
              <a:t>Products are put on one of the following lists</a:t>
            </a:r>
            <a:r>
              <a:rPr lang="en-US" sz="2000" dirty="0" smtClean="0">
                <a:solidFill>
                  <a:schemeClr val="tx2">
                    <a:lumMod val="50000"/>
                  </a:schemeClr>
                </a:solidFill>
                <a:latin typeface="+mj-lt"/>
              </a:rPr>
              <a:t>…</a:t>
            </a:r>
          </a:p>
          <a:p>
            <a:pPr lvl="1"/>
            <a:r>
              <a:rPr lang="en-US" sz="2000" dirty="0" smtClean="0">
                <a:solidFill>
                  <a:schemeClr val="tx2">
                    <a:lumMod val="50000"/>
                  </a:schemeClr>
                </a:solidFill>
                <a:latin typeface="+mj-lt"/>
              </a:rPr>
              <a:t>The X list</a:t>
            </a:r>
          </a:p>
          <a:p>
            <a:pPr lvl="1"/>
            <a:r>
              <a:rPr lang="en-US" sz="2000" dirty="0" smtClean="0">
                <a:solidFill>
                  <a:schemeClr val="tx2">
                    <a:lumMod val="50000"/>
                  </a:schemeClr>
                </a:solidFill>
                <a:latin typeface="+mj-lt"/>
              </a:rPr>
              <a:t>The Gray list</a:t>
            </a:r>
          </a:p>
          <a:p>
            <a:pPr lvl="1"/>
            <a:r>
              <a:rPr lang="en-US" sz="2000" dirty="0" smtClean="0">
                <a:solidFill>
                  <a:schemeClr val="tx2">
                    <a:lumMod val="50000"/>
                  </a:schemeClr>
                </a:solidFill>
                <a:latin typeface="+mj-lt"/>
              </a:rPr>
              <a:t>The P list</a:t>
            </a:r>
            <a:endParaRPr lang="en-CA" sz="2000" dirty="0">
              <a:solidFill>
                <a:schemeClr val="tx2">
                  <a:lumMod val="50000"/>
                </a:schemeClr>
              </a:solidFill>
              <a:latin typeface="+mj-lt"/>
            </a:endParaRPr>
          </a:p>
        </p:txBody>
      </p:sp>
      <p:sp>
        <p:nvSpPr>
          <p:cNvPr id="6" name="Content Placeholder 5"/>
          <p:cNvSpPr>
            <a:spLocks noGrp="1"/>
          </p:cNvSpPr>
          <p:nvPr>
            <p:ph sz="quarter" idx="13"/>
          </p:nvPr>
        </p:nvSpPr>
        <p:spPr>
          <a:xfrm>
            <a:off x="453895" y="2175693"/>
            <a:ext cx="4327427" cy="2528510"/>
          </a:xfrm>
        </p:spPr>
        <p:txBody>
          <a:bodyPr>
            <a:noAutofit/>
          </a:bodyPr>
          <a:lstStyle/>
          <a:p>
            <a:r>
              <a:rPr lang="en-CA" sz="2000" dirty="0" smtClean="0">
                <a:solidFill>
                  <a:schemeClr val="tx2">
                    <a:lumMod val="50000"/>
                  </a:schemeClr>
                </a:solidFill>
                <a:latin typeface="+mj-lt"/>
              </a:rPr>
              <a:t>Research each product in greater depth looking at any problematic or potentially problematic characteristic property. </a:t>
            </a:r>
          </a:p>
          <a:p>
            <a:r>
              <a:rPr lang="en-US" sz="2000" dirty="0" smtClean="0">
                <a:solidFill>
                  <a:schemeClr val="tx2">
                    <a:lumMod val="50000"/>
                  </a:schemeClr>
                </a:solidFill>
                <a:latin typeface="+mj-lt"/>
              </a:rPr>
              <a:t>A</a:t>
            </a:r>
            <a:r>
              <a:rPr lang="en-CA" sz="2000" dirty="0" smtClean="0">
                <a:solidFill>
                  <a:schemeClr val="tx2">
                    <a:lumMod val="50000"/>
                  </a:schemeClr>
                </a:solidFill>
                <a:latin typeface="+mj-lt"/>
              </a:rPr>
              <a:t>re they toxic?</a:t>
            </a:r>
          </a:p>
          <a:p>
            <a:r>
              <a:rPr lang="en-CA" sz="2000" dirty="0" smtClean="0">
                <a:solidFill>
                  <a:schemeClr val="tx2">
                    <a:lumMod val="50000"/>
                  </a:schemeClr>
                </a:solidFill>
                <a:latin typeface="+mj-lt"/>
              </a:rPr>
              <a:t>Are they carcinogenic?</a:t>
            </a:r>
          </a:p>
          <a:p>
            <a:r>
              <a:rPr lang="en-CA" sz="2000" dirty="0" smtClean="0">
                <a:solidFill>
                  <a:schemeClr val="tx2">
                    <a:lumMod val="50000"/>
                  </a:schemeClr>
                </a:solidFill>
                <a:latin typeface="+mj-lt"/>
              </a:rPr>
              <a:t>How is the product used, and what is its end state?</a:t>
            </a:r>
          </a:p>
          <a:p>
            <a:r>
              <a:rPr lang="en-CA" sz="2000" dirty="0" smtClean="0">
                <a:solidFill>
                  <a:schemeClr val="tx2">
                    <a:lumMod val="50000"/>
                  </a:schemeClr>
                </a:solidFill>
                <a:latin typeface="+mj-lt"/>
              </a:rPr>
              <a:t>What are the effects and possible effects on the local and global communities? p174</a:t>
            </a:r>
            <a:endParaRPr lang="en-CA" sz="2000" dirty="0">
              <a:solidFill>
                <a:schemeClr val="tx2">
                  <a:lumMod val="50000"/>
                </a:schemeClr>
              </a:solidFill>
              <a:latin typeface="+mj-lt"/>
            </a:endParaRPr>
          </a:p>
        </p:txBody>
      </p:sp>
      <p:sp>
        <p:nvSpPr>
          <p:cNvPr id="7" name="TextBox 6"/>
          <p:cNvSpPr txBox="1"/>
          <p:nvPr/>
        </p:nvSpPr>
        <p:spPr>
          <a:xfrm>
            <a:off x="5783856" y="4628605"/>
            <a:ext cx="2609846" cy="1477328"/>
          </a:xfrm>
          <a:prstGeom prst="rect">
            <a:avLst/>
          </a:prstGeom>
          <a:noFill/>
        </p:spPr>
        <p:txBody>
          <a:bodyPr wrap="square" rtlCol="0">
            <a:spAutoFit/>
          </a:bodyPr>
          <a:lstStyle/>
          <a:p>
            <a:r>
              <a:rPr lang="en-CA" sz="2400" dirty="0" smtClean="0">
                <a:solidFill>
                  <a:schemeClr val="tx2">
                    <a:lumMod val="50000"/>
                  </a:schemeClr>
                </a:solidFill>
                <a:latin typeface="+mj-lt"/>
              </a:rPr>
              <a:t>Can you guess which list is the WORST list?</a:t>
            </a:r>
          </a:p>
          <a:p>
            <a:endParaRPr lang="en-CA" dirty="0"/>
          </a:p>
        </p:txBody>
      </p:sp>
    </p:spTree>
    <p:extLst>
      <p:ext uri="{BB962C8B-B14F-4D97-AF65-F5344CB8AC3E}">
        <p14:creationId xmlns:p14="http://schemas.microsoft.com/office/powerpoint/2010/main" val="117969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ct6">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1ct6" id="{A4C1F07F-4E39-42F9-B693-0B0BF80BE878}" vid="{12475C29-632E-4EA4-8D8F-A1C055C062C6}"/>
    </a:ext>
  </a:extLst>
</a:theme>
</file>

<file path=ppt/theme/theme2.xml><?xml version="1.0" encoding="utf-8"?>
<a:theme xmlns:a="http://schemas.openxmlformats.org/drawingml/2006/main" name="subtitle/title slide">
  <a:themeElements>
    <a:clrScheme name="Custom 6">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7F7F7F"/>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fo slide">
  <a:themeElements>
    <a:clrScheme name="Custom 5">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A6A2"/>
      </a:folHlink>
    </a:clrScheme>
    <a:fontScheme name="Common Threads">
      <a:majorFont>
        <a:latin typeface="Incised901 Lt B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Common Threads">
      <a:dk1>
        <a:srgbClr val="00A6A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mon Threads">
      <a:majorFont>
        <a:latin typeface="Incised901 Lt BT"/>
        <a:ea typeface=""/>
        <a:cs typeface=""/>
      </a:majorFont>
      <a:minorFont>
        <a:latin typeface="Incised901 Lt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Theme1ct6</Template>
  <TotalTime>533</TotalTime>
  <Words>1046</Words>
  <Application>Microsoft Office PowerPoint</Application>
  <PresentationFormat>On-screen Show (4:3)</PresentationFormat>
  <Paragraphs>94</Paragraphs>
  <Slides>16</Slides>
  <Notes>2</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16</vt:i4>
      </vt:variant>
    </vt:vector>
  </HeadingPairs>
  <TitlesOfParts>
    <vt:vector size="23" baseType="lpstr">
      <vt:lpstr>Arial</vt:lpstr>
      <vt:lpstr>Calibri</vt:lpstr>
      <vt:lpstr>Incised901 Lt BT</vt:lpstr>
      <vt:lpstr>Theme1ct6</vt:lpstr>
      <vt:lpstr>subtitle/title slide</vt:lpstr>
      <vt:lpstr>info slide</vt:lpstr>
      <vt:lpstr>1_Custom Design</vt:lpstr>
      <vt:lpstr>PowerPoint Presentation</vt:lpstr>
      <vt:lpstr>Sustainable design</vt:lpstr>
      <vt:lpstr>Cradle to cradle design–  Remaking the way we ake things</vt:lpstr>
      <vt:lpstr>PowerPoint Presentation</vt:lpstr>
      <vt:lpstr>What is the most important change in thinking for Cradle to cradle design?</vt:lpstr>
      <vt:lpstr>Step 1. Get “free” of known culprits (p. 166)</vt:lpstr>
      <vt:lpstr>PowerPoint Presentation</vt:lpstr>
      <vt:lpstr>Step 2. Follow informed Personal Preferences</vt:lpstr>
      <vt:lpstr>Step 3. Creating a “passive positive“ list </vt:lpstr>
      <vt:lpstr>THE X LIST</vt:lpstr>
      <vt:lpstr>The Gray List</vt:lpstr>
      <vt:lpstr>The “P List” or positive list Substances that are ”actively defined as healthy and safe for use” p. 175</vt:lpstr>
      <vt:lpstr>Review: Terminology</vt:lpstr>
      <vt:lpstr>Step 4 Activate the positive list</vt:lpstr>
      <vt:lpstr>Step 5-Reinvent</vt:lpstr>
      <vt:lpstr>Explore: Cradle to cradle design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Cradle to Cradle Design – Remaking the Way We Make Things</dc:title>
  <dc:creator>Michelle Chambers</dc:creator>
  <cp:lastModifiedBy>Ferorelli, Kristina</cp:lastModifiedBy>
  <cp:revision>53</cp:revision>
  <dcterms:created xsi:type="dcterms:W3CDTF">2015-02-03T01:54:23Z</dcterms:created>
  <dcterms:modified xsi:type="dcterms:W3CDTF">2016-12-23T16:46:32Z</dcterms:modified>
</cp:coreProperties>
</file>