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2" r:id="rId3"/>
    <p:sldMasterId id="2147483666" r:id="rId4"/>
  </p:sldMasterIdLst>
  <p:handoutMasterIdLst>
    <p:handoutMasterId r:id="rId35"/>
  </p:handoutMasterIdLst>
  <p:sldIdLst>
    <p:sldId id="256" r:id="rId5"/>
    <p:sldId id="258"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66" autoAdjust="0"/>
    <p:restoredTop sz="94660"/>
  </p:normalViewPr>
  <p:slideViewPr>
    <p:cSldViewPr>
      <p:cViewPr varScale="1">
        <p:scale>
          <a:sx n="96" d="100"/>
          <a:sy n="96" d="100"/>
        </p:scale>
        <p:origin x="156" y="84"/>
      </p:cViewPr>
      <p:guideLst>
        <p:guide orient="horz" pos="2160"/>
        <p:guide pos="2880"/>
      </p:guideLst>
    </p:cSldViewPr>
  </p:slideViewPr>
  <p:notesTextViewPr>
    <p:cViewPr>
      <p:scale>
        <a:sx n="1" d="1"/>
        <a:sy n="1" d="1"/>
      </p:scale>
      <p:origin x="0" y="0"/>
    </p:cViewPr>
  </p:notesTextViewPr>
  <p:notesViewPr>
    <p:cSldViewPr>
      <p:cViewPr varScale="1">
        <p:scale>
          <a:sx n="74" d="100"/>
          <a:sy n="74" d="100"/>
        </p:scale>
        <p:origin x="250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46596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4231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37151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3718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2445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hot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78586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B78B15-197B-4BCA-9E8D-486E981C792F}" type="datetimeFigureOut">
              <a:rPr lang="en-CA" smtClean="0"/>
              <a:t>03/05/2016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760EC-57F0-4A79-8F61-ED9115704460}" type="slidenum">
              <a:rPr lang="en-CA" smtClean="0"/>
              <a:t>‹#›</a:t>
            </a:fld>
            <a:endParaRPr lang="en-CA"/>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809046287"/>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4B558E-E312-4888-915B-44BBEE595F48}" type="datetimeFigureOut">
              <a:rPr lang="en-CA" smtClean="0"/>
              <a:t>03/05/2016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7D4AF-3251-4176-B2ED-352AF1798B7D}" type="slidenum">
              <a:rPr lang="en-CA" smtClean="0"/>
              <a:t>‹#›</a:t>
            </a:fld>
            <a:endParaRPr lang="en-CA"/>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74656785"/>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4665E-117C-4EA6-9534-2AD522AF7604}" type="datetimeFigureOut">
              <a:rPr lang="en-CA" smtClean="0"/>
              <a:t>03/05/2016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239F0-0234-4DB9-8BB5-B635F5AB68B7}" type="slidenum">
              <a:rPr lang="en-CA" smtClean="0"/>
              <a:t>‹#›</a:t>
            </a:fld>
            <a:endParaRPr lang="en-CA"/>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27180055"/>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17780-D5E8-400A-9CAB-09DD299C46AC}" type="datetimeFigureOut">
              <a:rPr lang="en-CA" smtClean="0"/>
              <a:t>03/05/2016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CC6EB-D90A-4C0B-B2AA-E1EBB1566D11}" type="slidenum">
              <a:rPr lang="en-CA" smtClean="0"/>
              <a:t>‹#›</a:t>
            </a:fld>
            <a:endParaRPr lang="en-CA"/>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35428944"/>
      </p:ext>
    </p:extLst>
  </p:cSld>
  <p:clrMap bg1="lt1" tx1="dk1" bg2="lt2" tx2="dk2" accent1="accent1" accent2="accent2" accent3="accent3" accent4="accent4" accent5="accent5" accent6="accent6" hlink="hlink" folHlink="folHlink"/>
  <p:sldLayoutIdLst>
    <p:sldLayoutId id="2147483667" r:id="rId1"/>
    <p:sldLayoutId id="2147483668"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mdgs.un.org/unsd/mdg/Data.aspx"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mdgs.un.org/unsd/mdg/Data.aspx"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mdgs.un.org/unsd/mdg/Data.aspx" TargetMode="External"/><Relationship Id="rId2" Type="http://schemas.openxmlformats.org/officeDocument/2006/relationships/hyperlink" Target="http://blog.ted.com/2013/10/02/have-we-made-any-progress-since-2005-bjorn-lomborg-updates-his-classic-ted-talk-in-a-new-talk-at-ted-hq/"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mdgs.un.org/unsd/mdg/Data.aspx"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483768" y="2780928"/>
            <a:ext cx="7034639"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200"/>
              </a:lnSpc>
            </a:pPr>
            <a:r>
              <a:rPr lang="en-US" b="1" spc="-150" dirty="0"/>
              <a:t>Politics and Progress</a:t>
            </a:r>
          </a:p>
        </p:txBody>
      </p:sp>
    </p:spTree>
    <p:extLst>
      <p:ext uri="{BB962C8B-B14F-4D97-AF65-F5344CB8AC3E}">
        <p14:creationId xmlns:p14="http://schemas.microsoft.com/office/powerpoint/2010/main" val="3947685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History of Progressive Economics </a:t>
            </a:r>
          </a:p>
        </p:txBody>
      </p:sp>
      <p:sp>
        <p:nvSpPr>
          <p:cNvPr id="3" name="Title 1"/>
          <p:cNvSpPr txBox="1">
            <a:spLocks/>
          </p:cNvSpPr>
          <p:nvPr/>
        </p:nvSpPr>
        <p:spPr>
          <a:xfrm>
            <a:off x="755576" y="1916833"/>
            <a:ext cx="792088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After the great depression, many economists began to influence governments to spend more money to ensure that unemployment remained </a:t>
            </a:r>
            <a:r>
              <a:rPr lang="en-CA" sz="2200" spc="-150" dirty="0" smtClean="0">
                <a:solidFill>
                  <a:srgbClr val="000000"/>
                </a:solidFill>
              </a:rPr>
              <a:t>low.</a:t>
            </a:r>
            <a:endParaRPr lang="en-CA" sz="2200" spc="-150" dirty="0">
              <a:solidFill>
                <a:srgbClr val="000000"/>
              </a:solidFill>
            </a:endParaRP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From the 1940s to 1980s, many developed governments adopted a policy of social and economic change by creating infrastructure jobs, which allowed for the expansion and development of their respective countries.</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Taxation was used to pay for social services and to support the poor.</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Many European countries adopted a “cradle to grave” welfare </a:t>
            </a:r>
            <a:r>
              <a:rPr lang="en-CA" sz="2200" spc="-150" dirty="0" smtClean="0">
                <a:solidFill>
                  <a:srgbClr val="000000"/>
                </a:solidFill>
              </a:rPr>
              <a:t>state.</a:t>
            </a:r>
            <a:endParaRPr lang="en-CA" sz="2200" spc="-150" dirty="0">
              <a:solidFill>
                <a:srgbClr val="000000"/>
              </a:solidFill>
            </a:endParaRP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67483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8092518"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Issues created by </a:t>
            </a:r>
            <a:r>
              <a:rPr lang="en-CA" sz="3500" b="1" spc="-150" dirty="0" smtClean="0"/>
              <a:t>progressive </a:t>
            </a:r>
            <a:r>
              <a:rPr lang="en-CA" sz="3500" b="1" spc="-150" dirty="0"/>
              <a:t>e</a:t>
            </a:r>
            <a:r>
              <a:rPr lang="en-CA" sz="3500" b="1" spc="-150" dirty="0" smtClean="0"/>
              <a:t>conomics</a:t>
            </a:r>
            <a:endParaRPr lang="en-CA" sz="3500" b="1" spc="-150" dirty="0"/>
          </a:p>
        </p:txBody>
      </p:sp>
      <p:sp>
        <p:nvSpPr>
          <p:cNvPr id="3" name="Title 1"/>
          <p:cNvSpPr txBox="1">
            <a:spLocks/>
          </p:cNvSpPr>
          <p:nvPr/>
        </p:nvSpPr>
        <p:spPr>
          <a:xfrm>
            <a:off x="755576" y="1916833"/>
            <a:ext cx="792088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spcAft>
                <a:spcPts val="1000"/>
              </a:spcAft>
              <a:buClr>
                <a:srgbClr val="009999"/>
              </a:buClr>
              <a:buFont typeface="Arial" panose="020B0604020202020204" pitchFamily="34" charset="0"/>
              <a:buChar char="•"/>
            </a:pPr>
            <a:r>
              <a:rPr lang="en-CA" sz="2800" spc="-150" dirty="0" smtClean="0">
                <a:solidFill>
                  <a:srgbClr val="000000"/>
                </a:solidFill>
              </a:rPr>
              <a:t>High </a:t>
            </a:r>
            <a:r>
              <a:rPr lang="en-CA" sz="2800" spc="-150" dirty="0" smtClean="0">
                <a:solidFill>
                  <a:srgbClr val="000000"/>
                </a:solidFill>
              </a:rPr>
              <a:t>government </a:t>
            </a:r>
            <a:r>
              <a:rPr lang="en-CA" sz="2800" spc="-150" dirty="0" smtClean="0">
                <a:solidFill>
                  <a:srgbClr val="000000"/>
                </a:solidFill>
              </a:rPr>
              <a:t>spending</a:t>
            </a:r>
          </a:p>
          <a:p>
            <a:pPr marL="457200" indent="-457200" algn="l">
              <a:lnSpc>
                <a:spcPts val="2500"/>
              </a:lnSpc>
              <a:spcAft>
                <a:spcPts val="1000"/>
              </a:spcAft>
              <a:buClr>
                <a:srgbClr val="009999"/>
              </a:buClr>
              <a:buFont typeface="Arial" panose="020B0604020202020204" pitchFamily="34" charset="0"/>
              <a:buChar char="•"/>
            </a:pPr>
            <a:r>
              <a:rPr lang="en-CA" sz="2800" spc="-150" dirty="0" smtClean="0">
                <a:solidFill>
                  <a:srgbClr val="000000"/>
                </a:solidFill>
              </a:rPr>
              <a:t>High levels of </a:t>
            </a:r>
            <a:r>
              <a:rPr lang="en-CA" sz="2800" spc="-150" dirty="0">
                <a:solidFill>
                  <a:srgbClr val="000000"/>
                </a:solidFill>
              </a:rPr>
              <a:t>n</a:t>
            </a:r>
            <a:r>
              <a:rPr lang="en-CA" sz="2800" spc="-150" dirty="0" smtClean="0">
                <a:solidFill>
                  <a:srgbClr val="000000"/>
                </a:solidFill>
              </a:rPr>
              <a:t>ational debt</a:t>
            </a:r>
            <a:endParaRPr lang="en-CA" sz="2800" spc="-150" dirty="0" smtClean="0">
              <a:solidFill>
                <a:srgbClr val="000000"/>
              </a:solidFill>
            </a:endParaRPr>
          </a:p>
          <a:p>
            <a:pPr marL="457200" indent="-457200" algn="l">
              <a:lnSpc>
                <a:spcPts val="2500"/>
              </a:lnSpc>
              <a:spcAft>
                <a:spcPts val="1000"/>
              </a:spcAft>
              <a:buClr>
                <a:srgbClr val="009999"/>
              </a:buClr>
              <a:buFont typeface="Arial" panose="020B0604020202020204" pitchFamily="34" charset="0"/>
              <a:buChar char="•"/>
            </a:pPr>
            <a:r>
              <a:rPr lang="en-CA" sz="2800" spc="-150" dirty="0" smtClean="0">
                <a:solidFill>
                  <a:srgbClr val="000000"/>
                </a:solidFill>
              </a:rPr>
              <a:t>High taxation</a:t>
            </a:r>
          </a:p>
          <a:p>
            <a:pPr marL="457200" indent="-457200" algn="l">
              <a:lnSpc>
                <a:spcPts val="2500"/>
              </a:lnSpc>
              <a:spcAft>
                <a:spcPts val="1000"/>
              </a:spcAft>
              <a:buClr>
                <a:srgbClr val="009999"/>
              </a:buClr>
              <a:buFont typeface="Arial" panose="020B0604020202020204" pitchFamily="34" charset="0"/>
              <a:buChar char="•"/>
            </a:pPr>
            <a:r>
              <a:rPr lang="en-CA" sz="2800" spc="-150" dirty="0" smtClean="0">
                <a:solidFill>
                  <a:srgbClr val="000000"/>
                </a:solidFill>
              </a:rPr>
              <a:t>High levels of government involvement in the economy</a:t>
            </a: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81609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History of </a:t>
            </a:r>
            <a:r>
              <a:rPr lang="en-CA" sz="3500" b="1" spc="-150" dirty="0" smtClean="0"/>
              <a:t>neoliberal </a:t>
            </a:r>
            <a:r>
              <a:rPr lang="en-CA" sz="3500" b="1" spc="-150" dirty="0"/>
              <a:t>e</a:t>
            </a:r>
            <a:r>
              <a:rPr lang="en-CA" sz="3500" b="1" spc="-150" dirty="0" smtClean="0"/>
              <a:t>conomics</a:t>
            </a:r>
            <a:endParaRPr lang="en-CA" sz="3500" b="1" spc="-150" dirty="0"/>
          </a:p>
        </p:txBody>
      </p:sp>
      <p:sp>
        <p:nvSpPr>
          <p:cNvPr id="3" name="Title 1"/>
          <p:cNvSpPr txBox="1">
            <a:spLocks/>
          </p:cNvSpPr>
          <p:nvPr/>
        </p:nvSpPr>
        <p:spPr>
          <a:xfrm>
            <a:off x="755576" y="1916833"/>
            <a:ext cx="734481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As summarized from What is </a:t>
            </a:r>
            <a:r>
              <a:rPr lang="en-CA" sz="2200" spc="-150" dirty="0" smtClean="0">
                <a:solidFill>
                  <a:srgbClr val="000000"/>
                </a:solidFill>
              </a:rPr>
              <a:t>“</a:t>
            </a:r>
            <a:r>
              <a:rPr lang="en-CA" sz="2200" spc="-150" dirty="0" smtClean="0">
                <a:solidFill>
                  <a:srgbClr val="000000"/>
                </a:solidFill>
              </a:rPr>
              <a:t>n</a:t>
            </a:r>
            <a:r>
              <a:rPr lang="en-CA" sz="2200" spc="-150" dirty="0" smtClean="0">
                <a:solidFill>
                  <a:srgbClr val="000000"/>
                </a:solidFill>
              </a:rPr>
              <a:t>eo</a:t>
            </a:r>
            <a:r>
              <a:rPr lang="en-CA" sz="2200" spc="-150" dirty="0" smtClean="0">
                <a:solidFill>
                  <a:srgbClr val="000000"/>
                </a:solidFill>
              </a:rPr>
              <a:t>l</a:t>
            </a:r>
            <a:r>
              <a:rPr lang="en-CA" sz="2200" spc="-150" dirty="0" smtClean="0">
                <a:solidFill>
                  <a:srgbClr val="000000"/>
                </a:solidFill>
              </a:rPr>
              <a:t>iberalism</a:t>
            </a:r>
            <a:r>
              <a:rPr lang="en-CA" sz="2200" spc="-150" dirty="0">
                <a:solidFill>
                  <a:srgbClr val="000000"/>
                </a:solidFill>
              </a:rPr>
              <a:t>”? A brief definition for activists by Elizabeth Martinez and </a:t>
            </a:r>
            <a:r>
              <a:rPr lang="en-CA" sz="2200" spc="-150" dirty="0" err="1">
                <a:solidFill>
                  <a:srgbClr val="000000"/>
                </a:solidFill>
              </a:rPr>
              <a:t>Arnoldo</a:t>
            </a:r>
            <a:r>
              <a:rPr lang="en-CA" sz="2200" spc="-150" dirty="0">
                <a:solidFill>
                  <a:srgbClr val="000000"/>
                </a:solidFill>
              </a:rPr>
              <a:t> Garcia from Corporate Watch</a:t>
            </a:r>
          </a:p>
          <a:p>
            <a:pPr marL="457200" indent="-457200" algn="l">
              <a:lnSpc>
                <a:spcPts val="2500"/>
              </a:lnSpc>
              <a:spcAft>
                <a:spcPts val="1000"/>
              </a:spcAft>
              <a:buClr>
                <a:srgbClr val="009999"/>
              </a:buClr>
              <a:buFont typeface="Arial" panose="020B0604020202020204" pitchFamily="34" charset="0"/>
              <a:buChar char="•"/>
            </a:pPr>
            <a:r>
              <a:rPr lang="en-CA" sz="2200" spc="-150" dirty="0" smtClean="0">
                <a:solidFill>
                  <a:srgbClr val="000000"/>
                </a:solidFill>
              </a:rPr>
              <a:t>N</a:t>
            </a:r>
            <a:r>
              <a:rPr lang="en-CA" sz="2200" spc="-150" dirty="0" smtClean="0">
                <a:solidFill>
                  <a:srgbClr val="000000"/>
                </a:solidFill>
              </a:rPr>
              <a:t>eoliberal </a:t>
            </a:r>
            <a:r>
              <a:rPr lang="en-CA" sz="2200" spc="-150" dirty="0">
                <a:solidFill>
                  <a:srgbClr val="000000"/>
                </a:solidFill>
              </a:rPr>
              <a:t>e</a:t>
            </a:r>
            <a:r>
              <a:rPr lang="en-CA" sz="2200" spc="-150" dirty="0" smtClean="0">
                <a:solidFill>
                  <a:srgbClr val="000000"/>
                </a:solidFill>
              </a:rPr>
              <a:t>conomics </a:t>
            </a:r>
            <a:r>
              <a:rPr lang="en-CA" sz="2200" spc="-150" dirty="0">
                <a:solidFill>
                  <a:srgbClr val="000000"/>
                </a:solidFill>
              </a:rPr>
              <a:t>is a set of economic policies that became prevalent over the last 25 years or so. </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"Neo" means new. What was the old liberalism?</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Adam Smith, an Scottish economist, published a book in 1776 called THE WEALTH OF NATIONS. </a:t>
            </a: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925380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History of </a:t>
            </a:r>
            <a:r>
              <a:rPr lang="en-CA" sz="3500" b="1" spc="-150" dirty="0" smtClean="0"/>
              <a:t>neoliberal </a:t>
            </a:r>
            <a:r>
              <a:rPr lang="en-CA" sz="3500" b="1" spc="-150" dirty="0"/>
              <a:t>e</a:t>
            </a:r>
            <a:r>
              <a:rPr lang="en-CA" sz="3500" b="1" spc="-150" dirty="0" smtClean="0"/>
              <a:t>conomics</a:t>
            </a:r>
            <a:endParaRPr lang="en-CA" sz="3500" b="1" spc="-150" dirty="0"/>
          </a:p>
        </p:txBody>
      </p:sp>
      <p:sp>
        <p:nvSpPr>
          <p:cNvPr id="3" name="Title 1"/>
          <p:cNvSpPr txBox="1">
            <a:spLocks/>
          </p:cNvSpPr>
          <p:nvPr/>
        </p:nvSpPr>
        <p:spPr>
          <a:xfrm>
            <a:off x="755576" y="1916833"/>
            <a:ext cx="8136904"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He believed in:</a:t>
            </a:r>
          </a:p>
          <a:p>
            <a:pPr marL="806450" indent="-268288" algn="l">
              <a:lnSpc>
                <a:spcPts val="2000"/>
              </a:lnSpc>
              <a:buClr>
                <a:srgbClr val="009999"/>
              </a:buClr>
              <a:buFont typeface="Incised901 Lt BT" panose="020B0403020204030204" pitchFamily="34" charset="0"/>
              <a:buChar char="–"/>
            </a:pPr>
            <a:r>
              <a:rPr lang="en-CA" sz="2200" spc="-150" dirty="0">
                <a:solidFill>
                  <a:srgbClr val="000000"/>
                </a:solidFill>
              </a:rPr>
              <a:t>the abolition of government intervention in economic matters. </a:t>
            </a:r>
          </a:p>
          <a:p>
            <a:pPr marL="806450" indent="-268288" algn="l">
              <a:lnSpc>
                <a:spcPts val="2000"/>
              </a:lnSpc>
              <a:buClr>
                <a:srgbClr val="009999"/>
              </a:buClr>
              <a:buFont typeface="Incised901 Lt BT" panose="020B0403020204030204" pitchFamily="34" charset="0"/>
              <a:buChar char="–"/>
            </a:pPr>
            <a:r>
              <a:rPr lang="en-CA" sz="2200" spc="-150" dirty="0">
                <a:solidFill>
                  <a:srgbClr val="000000"/>
                </a:solidFill>
              </a:rPr>
              <a:t>no restrictions on manufacturing</a:t>
            </a:r>
          </a:p>
          <a:p>
            <a:pPr marL="806450" indent="-268288" algn="l">
              <a:lnSpc>
                <a:spcPts val="2000"/>
              </a:lnSpc>
              <a:buClr>
                <a:srgbClr val="009999"/>
              </a:buClr>
              <a:buFont typeface="Incised901 Lt BT" panose="020B0403020204030204" pitchFamily="34" charset="0"/>
              <a:buChar char="–"/>
            </a:pPr>
            <a:r>
              <a:rPr lang="en-CA" sz="2200" spc="-150" dirty="0">
                <a:solidFill>
                  <a:srgbClr val="000000"/>
                </a:solidFill>
              </a:rPr>
              <a:t>no barriers to commerce</a:t>
            </a:r>
          </a:p>
          <a:p>
            <a:pPr marL="806450" indent="-268288" algn="l">
              <a:lnSpc>
                <a:spcPts val="2000"/>
              </a:lnSpc>
              <a:buClr>
                <a:srgbClr val="009999"/>
              </a:buClr>
              <a:buFont typeface="Incised901 Lt BT" panose="020B0403020204030204" pitchFamily="34" charset="0"/>
              <a:buChar char="–"/>
            </a:pPr>
            <a:r>
              <a:rPr lang="en-CA" sz="2200" spc="-150" dirty="0">
                <a:solidFill>
                  <a:srgbClr val="000000"/>
                </a:solidFill>
              </a:rPr>
              <a:t>no tariffs</a:t>
            </a:r>
          </a:p>
          <a:p>
            <a:pPr marL="806450" indent="-268288" algn="l">
              <a:lnSpc>
                <a:spcPts val="2000"/>
              </a:lnSpc>
              <a:buClr>
                <a:srgbClr val="009999"/>
              </a:buClr>
              <a:buFont typeface="Incised901 Lt BT" panose="020B0403020204030204" pitchFamily="34" charset="0"/>
              <a:buChar char="–"/>
            </a:pPr>
            <a:r>
              <a:rPr lang="en-CA" sz="2200" spc="-150" dirty="0">
                <a:solidFill>
                  <a:srgbClr val="000000"/>
                </a:solidFill>
              </a:rPr>
              <a:t>free trade as the best way for a nation's economy to develop</a:t>
            </a:r>
            <a:r>
              <a:rPr lang="en-CA" sz="2200" spc="-150" dirty="0" smtClean="0">
                <a:solidFill>
                  <a:srgbClr val="000000"/>
                </a:solidFill>
              </a:rPr>
              <a:t>.</a:t>
            </a:r>
          </a:p>
          <a:p>
            <a:pPr marL="538162" algn="l">
              <a:lnSpc>
                <a:spcPts val="2000"/>
              </a:lnSpc>
              <a:buClr>
                <a:srgbClr val="009999"/>
              </a:buClr>
            </a:pPr>
            <a:r>
              <a:rPr lang="en-CA" sz="2200" spc="-150" dirty="0" smtClean="0">
                <a:solidFill>
                  <a:srgbClr val="000000"/>
                </a:solidFill>
              </a:rPr>
              <a:t> </a:t>
            </a:r>
            <a:endParaRPr lang="en-CA" sz="2200" spc="-150" dirty="0">
              <a:solidFill>
                <a:srgbClr val="000000"/>
              </a:solidFill>
            </a:endParaRP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These ideas were "liberal" as there were no controls and encouraged "free" enterprise," "free" competition.</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n</a:t>
            </a:r>
            <a:r>
              <a:rPr lang="en-CA" sz="2200" spc="-150" dirty="0" smtClean="0">
                <a:solidFill>
                  <a:srgbClr val="000000"/>
                </a:solidFill>
              </a:rPr>
              <a:t>eo-liberalism </a:t>
            </a:r>
            <a:r>
              <a:rPr lang="en-CA" sz="2200" spc="-150" dirty="0">
                <a:solidFill>
                  <a:srgbClr val="000000"/>
                </a:solidFill>
              </a:rPr>
              <a:t>serves as the foundation for financial institutions like the International Monetary Fund (IMF), the World Bank and the Inter-American Development Bank. </a:t>
            </a: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17645505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History of </a:t>
            </a:r>
            <a:r>
              <a:rPr lang="en-CA" sz="3500" b="1" spc="-150" dirty="0" smtClean="0"/>
              <a:t>neoliberal </a:t>
            </a:r>
            <a:r>
              <a:rPr lang="en-CA" sz="3500" b="1" spc="-150" dirty="0"/>
              <a:t>e</a:t>
            </a:r>
            <a:r>
              <a:rPr lang="en-CA" sz="3500" b="1" spc="-150" dirty="0" smtClean="0"/>
              <a:t>conomics</a:t>
            </a:r>
            <a:endParaRPr lang="en-CA" sz="3500" b="1" spc="-150" dirty="0"/>
          </a:p>
        </p:txBody>
      </p:sp>
      <p:sp>
        <p:nvSpPr>
          <p:cNvPr id="3" name="Title 1"/>
          <p:cNvSpPr txBox="1">
            <a:spLocks/>
          </p:cNvSpPr>
          <p:nvPr/>
        </p:nvSpPr>
        <p:spPr>
          <a:xfrm>
            <a:off x="755576" y="1916833"/>
            <a:ext cx="734481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In the 1980s, Margaret Thatcher (UK) and Ronald Regan (USA) were both opposed the high levels of debt that resulted from decades of progressive economics.</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They proposed less government involvement, freer market economies, less spending and lower taxation.</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These policies are called “</a:t>
            </a:r>
            <a:r>
              <a:rPr lang="en-CA" sz="2200" spc="-150" dirty="0" smtClean="0">
                <a:solidFill>
                  <a:srgbClr val="000000"/>
                </a:solidFill>
              </a:rPr>
              <a:t>neoliberal</a:t>
            </a:r>
            <a:r>
              <a:rPr lang="en-CA" sz="2200" spc="-150" dirty="0">
                <a:solidFill>
                  <a:srgbClr val="000000"/>
                </a:solidFill>
              </a:rPr>
              <a:t>” even though most governments who embrace them are conservative in nature. </a:t>
            </a:r>
          </a:p>
        </p:txBody>
      </p:sp>
    </p:spTree>
    <p:extLst>
      <p:ext uri="{BB962C8B-B14F-4D97-AF65-F5344CB8AC3E}">
        <p14:creationId xmlns:p14="http://schemas.microsoft.com/office/powerpoint/2010/main" val="29629000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History of </a:t>
            </a:r>
            <a:r>
              <a:rPr lang="en-CA" sz="3500" b="1" spc="-150" dirty="0" smtClean="0"/>
              <a:t>n</a:t>
            </a:r>
            <a:r>
              <a:rPr lang="en-CA" sz="3500" b="1" spc="-150" dirty="0" smtClean="0"/>
              <a:t>eoliberal </a:t>
            </a:r>
            <a:r>
              <a:rPr lang="en-CA" sz="3500" b="1" spc="-150" dirty="0"/>
              <a:t>e</a:t>
            </a:r>
            <a:r>
              <a:rPr lang="en-CA" sz="3500" b="1" spc="-150" dirty="0" smtClean="0"/>
              <a:t>conomics</a:t>
            </a:r>
            <a:endParaRPr lang="en-CA" sz="3500" b="1" spc="-150" dirty="0"/>
          </a:p>
        </p:txBody>
      </p:sp>
      <p:sp>
        <p:nvSpPr>
          <p:cNvPr id="3" name="Title 1"/>
          <p:cNvSpPr txBox="1">
            <a:spLocks/>
          </p:cNvSpPr>
          <p:nvPr/>
        </p:nvSpPr>
        <p:spPr>
          <a:xfrm>
            <a:off x="755576" y="1916833"/>
            <a:ext cx="734481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Neo-liberal governments have:</a:t>
            </a:r>
          </a:p>
          <a:p>
            <a:pPr marL="720725" indent="-268288" algn="l">
              <a:lnSpc>
                <a:spcPts val="2500"/>
              </a:lnSpc>
              <a:spcAft>
                <a:spcPts val="1000"/>
              </a:spcAft>
              <a:buClr>
                <a:srgbClr val="009999"/>
              </a:buClr>
              <a:buFont typeface="Incised901 Lt BT" panose="020B0403020204030204" pitchFamily="34" charset="0"/>
              <a:buChar char="–"/>
            </a:pPr>
            <a:r>
              <a:rPr lang="en-CA" sz="2200" spc="-150" dirty="0">
                <a:solidFill>
                  <a:srgbClr val="000000"/>
                </a:solidFill>
              </a:rPr>
              <a:t>Sold public utilities and highways to private companies</a:t>
            </a:r>
          </a:p>
          <a:p>
            <a:pPr marL="720725" indent="-268288" algn="l">
              <a:lnSpc>
                <a:spcPts val="2500"/>
              </a:lnSpc>
              <a:spcAft>
                <a:spcPts val="1000"/>
              </a:spcAft>
              <a:buClr>
                <a:srgbClr val="009999"/>
              </a:buClr>
              <a:buFont typeface="Incised901 Lt BT" panose="020B0403020204030204" pitchFamily="34" charset="0"/>
              <a:buChar char="–"/>
            </a:pPr>
            <a:r>
              <a:rPr lang="en-CA" sz="2200" spc="-150" dirty="0">
                <a:solidFill>
                  <a:srgbClr val="000000"/>
                </a:solidFill>
              </a:rPr>
              <a:t>Undercut health care</a:t>
            </a:r>
          </a:p>
          <a:p>
            <a:pPr marL="720725" indent="-268288" algn="l">
              <a:lnSpc>
                <a:spcPts val="2500"/>
              </a:lnSpc>
              <a:spcAft>
                <a:spcPts val="1000"/>
              </a:spcAft>
              <a:buClr>
                <a:srgbClr val="009999"/>
              </a:buClr>
              <a:buFont typeface="Incised901 Lt BT" panose="020B0403020204030204" pitchFamily="34" charset="0"/>
              <a:buChar char="–"/>
            </a:pPr>
            <a:r>
              <a:rPr lang="en-CA" sz="2200" spc="-150" dirty="0">
                <a:solidFill>
                  <a:srgbClr val="000000"/>
                </a:solidFill>
              </a:rPr>
              <a:t>Reduced environmental funding</a:t>
            </a:r>
          </a:p>
          <a:p>
            <a:pPr marL="720725" indent="-268288" algn="l">
              <a:lnSpc>
                <a:spcPts val="2500"/>
              </a:lnSpc>
              <a:spcAft>
                <a:spcPts val="1000"/>
              </a:spcAft>
              <a:buClr>
                <a:srgbClr val="009999"/>
              </a:buClr>
              <a:buFont typeface="Incised901 Lt BT" panose="020B0403020204030204" pitchFamily="34" charset="0"/>
              <a:buChar char="–"/>
            </a:pPr>
            <a:r>
              <a:rPr lang="en-CA" sz="2200" spc="-150" dirty="0">
                <a:solidFill>
                  <a:srgbClr val="000000"/>
                </a:solidFill>
              </a:rPr>
              <a:t>Cut social programs</a:t>
            </a:r>
          </a:p>
          <a:p>
            <a:pPr marL="720725" indent="-268288" algn="l">
              <a:lnSpc>
                <a:spcPts val="2500"/>
              </a:lnSpc>
              <a:spcAft>
                <a:spcPts val="1000"/>
              </a:spcAft>
              <a:buClr>
                <a:srgbClr val="009999"/>
              </a:buClr>
              <a:buFont typeface="Incised901 Lt BT" panose="020B0403020204030204" pitchFamily="34" charset="0"/>
              <a:buChar char="–"/>
            </a:pPr>
            <a:r>
              <a:rPr lang="en-CA" sz="2200" spc="-150" dirty="0">
                <a:solidFill>
                  <a:srgbClr val="000000"/>
                </a:solidFill>
              </a:rPr>
              <a:t>Funded private schools</a:t>
            </a:r>
          </a:p>
          <a:p>
            <a:pPr marL="720725" indent="-268288" algn="l">
              <a:lnSpc>
                <a:spcPts val="2500"/>
              </a:lnSpc>
              <a:spcAft>
                <a:spcPts val="1000"/>
              </a:spcAft>
              <a:buClr>
                <a:srgbClr val="009999"/>
              </a:buClr>
              <a:buFont typeface="Incised901 Lt BT" panose="020B0403020204030204" pitchFamily="34" charset="0"/>
              <a:buChar char="–"/>
            </a:pPr>
            <a:r>
              <a:rPr lang="en-CA" sz="2200" spc="-150" dirty="0">
                <a:solidFill>
                  <a:srgbClr val="000000"/>
                </a:solidFill>
              </a:rPr>
              <a:t>Opted out of social housing</a:t>
            </a:r>
          </a:p>
        </p:txBody>
      </p:sp>
    </p:spTree>
    <p:extLst>
      <p:ext uri="{BB962C8B-B14F-4D97-AF65-F5344CB8AC3E}">
        <p14:creationId xmlns:p14="http://schemas.microsoft.com/office/powerpoint/2010/main" val="880842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History of </a:t>
            </a:r>
            <a:r>
              <a:rPr lang="en-CA" sz="3500" b="1" spc="-150" dirty="0" smtClean="0"/>
              <a:t>neoliberal </a:t>
            </a:r>
            <a:r>
              <a:rPr lang="en-CA" sz="3500" b="1" spc="-150" dirty="0"/>
              <a:t>e</a:t>
            </a:r>
            <a:r>
              <a:rPr lang="en-CA" sz="3500" b="1" spc="-150" dirty="0" smtClean="0"/>
              <a:t>conomics</a:t>
            </a:r>
            <a:endParaRPr lang="en-CA" sz="3500" b="1" spc="-150" dirty="0"/>
          </a:p>
        </p:txBody>
      </p:sp>
      <p:sp>
        <p:nvSpPr>
          <p:cNvPr id="3" name="Title 1"/>
          <p:cNvSpPr txBox="1">
            <a:spLocks/>
          </p:cNvSpPr>
          <p:nvPr/>
        </p:nvSpPr>
        <p:spPr>
          <a:xfrm>
            <a:off x="755576" y="1916833"/>
            <a:ext cx="734481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3000"/>
              </a:lnSpc>
              <a:spcAft>
                <a:spcPts val="1000"/>
              </a:spcAft>
              <a:buClr>
                <a:srgbClr val="009999"/>
              </a:buClr>
              <a:buFont typeface="Arial" panose="020B0604020202020204" pitchFamily="34" charset="0"/>
              <a:buChar char="•"/>
            </a:pPr>
            <a:r>
              <a:rPr lang="en-CA" sz="2200" spc="-150" dirty="0">
                <a:solidFill>
                  <a:srgbClr val="000000"/>
                </a:solidFill>
              </a:rPr>
              <a:t>The most significant impact is economic globalization (defined as  the development of an increasingly integrated global economy marked especially by free trade, free flow of capital, and the tapping of cheaper foreign labor markets by </a:t>
            </a:r>
            <a:r>
              <a:rPr lang="en-CA" sz="2200" i="1" spc="-150" dirty="0">
                <a:solidFill>
                  <a:srgbClr val="000000"/>
                </a:solidFill>
              </a:rPr>
              <a:t>www.merriam-webster.com/dictionary/globalization</a:t>
            </a:r>
            <a:r>
              <a:rPr lang="en-CA" sz="2200" spc="-150" dirty="0">
                <a:solidFill>
                  <a:srgbClr val="000000"/>
                </a:solidFill>
              </a:rPr>
              <a:t>).</a:t>
            </a:r>
          </a:p>
          <a:p>
            <a:pPr marL="457200" indent="-457200" algn="l">
              <a:lnSpc>
                <a:spcPts val="3000"/>
              </a:lnSpc>
              <a:spcAft>
                <a:spcPts val="1000"/>
              </a:spcAft>
              <a:buClr>
                <a:srgbClr val="009999"/>
              </a:buClr>
              <a:buFont typeface="Arial" panose="020B0604020202020204" pitchFamily="34" charset="0"/>
              <a:buChar char="•"/>
            </a:pPr>
            <a:r>
              <a:rPr lang="en-CA" sz="2200" spc="-150" dirty="0">
                <a:solidFill>
                  <a:srgbClr val="000000"/>
                </a:solidFill>
              </a:rPr>
              <a:t>These policies resulted in the elimination of many trade barriers and the opening up of the world market for free </a:t>
            </a:r>
            <a:r>
              <a:rPr lang="en-CA" sz="2200" spc="-150" dirty="0" smtClean="0">
                <a:solidFill>
                  <a:srgbClr val="000000"/>
                </a:solidFill>
              </a:rPr>
              <a:t>trade.</a:t>
            </a:r>
            <a:endParaRPr lang="en-CA" sz="2200" spc="-150" dirty="0">
              <a:solidFill>
                <a:srgbClr val="000000"/>
              </a:solidFill>
            </a:endParaRPr>
          </a:p>
        </p:txBody>
      </p:sp>
    </p:spTree>
    <p:extLst>
      <p:ext uri="{BB962C8B-B14F-4D97-AF65-F5344CB8AC3E}">
        <p14:creationId xmlns:p14="http://schemas.microsoft.com/office/powerpoint/2010/main" val="1407437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The main points of </a:t>
            </a:r>
            <a:r>
              <a:rPr lang="en-CA" sz="3500" b="1" spc="-150" dirty="0" smtClean="0"/>
              <a:t>neoliberalism </a:t>
            </a:r>
            <a:r>
              <a:rPr lang="en-CA" sz="3500" b="1" spc="-150" dirty="0" smtClean="0"/>
              <a:t>include:</a:t>
            </a:r>
            <a:endParaRPr lang="en-CA" sz="3500" b="1" spc="-150" dirty="0"/>
          </a:p>
        </p:txBody>
      </p:sp>
      <p:sp>
        <p:nvSpPr>
          <p:cNvPr id="3" name="Title 1"/>
          <p:cNvSpPr txBox="1">
            <a:spLocks/>
          </p:cNvSpPr>
          <p:nvPr/>
        </p:nvSpPr>
        <p:spPr>
          <a:xfrm>
            <a:off x="755576" y="2276872"/>
            <a:ext cx="7344816" cy="40324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50838" indent="-350838" algn="l">
              <a:lnSpc>
                <a:spcPts val="2500"/>
              </a:lnSpc>
              <a:buClr>
                <a:srgbClr val="009999"/>
              </a:buClr>
              <a:buFont typeface="+mj-lt"/>
              <a:buAutoNum type="arabicPeriod"/>
            </a:pPr>
            <a:r>
              <a:rPr lang="en-CA" sz="2200" b="1" spc="-150" dirty="0">
                <a:solidFill>
                  <a:srgbClr val="000000"/>
                </a:solidFill>
              </a:rPr>
              <a:t>THE RULE OF THE </a:t>
            </a:r>
            <a:r>
              <a:rPr lang="en-CA" sz="2200" b="1" spc="-150" dirty="0" smtClean="0">
                <a:solidFill>
                  <a:srgbClr val="000000"/>
                </a:solidFill>
              </a:rPr>
              <a:t>MARKET</a:t>
            </a:r>
            <a:endParaRPr lang="en-CA" sz="2200" b="1" spc="-150" dirty="0">
              <a:solidFill>
                <a:srgbClr val="000000"/>
              </a:solidFill>
            </a:endParaRPr>
          </a:p>
          <a:p>
            <a:pPr marL="801688" indent="-274638" algn="l">
              <a:lnSpc>
                <a:spcPts val="2500"/>
              </a:lnSpc>
              <a:buClr>
                <a:srgbClr val="009999"/>
              </a:buClr>
              <a:buFont typeface="Arial" panose="020B0604020202020204" pitchFamily="34" charset="0"/>
              <a:buChar char="•"/>
            </a:pPr>
            <a:r>
              <a:rPr lang="en-CA" sz="2200" spc="-150" dirty="0" smtClean="0">
                <a:solidFill>
                  <a:srgbClr val="000000"/>
                </a:solidFill>
              </a:rPr>
              <a:t>Liberating </a:t>
            </a:r>
            <a:r>
              <a:rPr lang="en-CA" sz="2200" spc="-150" dirty="0">
                <a:solidFill>
                  <a:srgbClr val="000000"/>
                </a:solidFill>
              </a:rPr>
              <a:t>"free" enterprise or private enterprise from any bonds imposed by the government (the state) no matter how much social damage this causes.</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Greater openness to international trade and investment, as in NAFTA. </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Reduce wages by de-unionizing workers and eliminating workers' rights. </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No more price controls. </a:t>
            </a:r>
          </a:p>
        </p:txBody>
      </p:sp>
    </p:spTree>
    <p:extLst>
      <p:ext uri="{BB962C8B-B14F-4D97-AF65-F5344CB8AC3E}">
        <p14:creationId xmlns:p14="http://schemas.microsoft.com/office/powerpoint/2010/main" val="23333742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The main points of </a:t>
            </a:r>
            <a:r>
              <a:rPr lang="en-CA" sz="3500" b="1" spc="-150" dirty="0" smtClean="0"/>
              <a:t>neoliberalism </a:t>
            </a:r>
            <a:r>
              <a:rPr lang="en-CA" sz="3500" b="1" spc="-150" dirty="0" smtClean="0"/>
              <a:t>include:</a:t>
            </a:r>
            <a:endParaRPr lang="en-CA" sz="3500" b="1" spc="-150" dirty="0"/>
          </a:p>
        </p:txBody>
      </p:sp>
      <p:sp>
        <p:nvSpPr>
          <p:cNvPr id="3" name="Title 1"/>
          <p:cNvSpPr txBox="1">
            <a:spLocks/>
          </p:cNvSpPr>
          <p:nvPr/>
        </p:nvSpPr>
        <p:spPr>
          <a:xfrm>
            <a:off x="755576" y="2276872"/>
            <a:ext cx="7992888" cy="40324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801688" indent="-274638" algn="l">
              <a:lnSpc>
                <a:spcPts val="2500"/>
              </a:lnSpc>
              <a:buClr>
                <a:srgbClr val="009999"/>
              </a:buClr>
              <a:buFont typeface="Arial" panose="020B0604020202020204" pitchFamily="34" charset="0"/>
              <a:buChar char="•"/>
            </a:pPr>
            <a:r>
              <a:rPr lang="en-CA" sz="2200" spc="-150" dirty="0" smtClean="0">
                <a:solidFill>
                  <a:srgbClr val="000000"/>
                </a:solidFill>
              </a:rPr>
              <a:t>All </a:t>
            </a:r>
            <a:r>
              <a:rPr lang="en-CA" sz="2200" spc="-150" dirty="0">
                <a:solidFill>
                  <a:srgbClr val="000000"/>
                </a:solidFill>
              </a:rPr>
              <a:t>in all, total freedom of movement for capital, goods and services. </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Belief that "an unregulated market is the best way to increase economic growth, which will ultimately benefit everyone." </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Idea of "trickle-down" economics</a:t>
            </a:r>
            <a:r>
              <a:rPr lang="en-CA" sz="2200" spc="-150" dirty="0" smtClean="0">
                <a:solidFill>
                  <a:srgbClr val="000000"/>
                </a:solidFill>
              </a:rPr>
              <a:t>.</a:t>
            </a: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a:p>
            <a:pPr marL="457200" indent="-457200" algn="l">
              <a:lnSpc>
                <a:spcPts val="2500"/>
              </a:lnSpc>
              <a:buClr>
                <a:srgbClr val="009999"/>
              </a:buClr>
              <a:buFont typeface="+mj-lt"/>
              <a:buAutoNum type="arabicPeriod" startAt="2"/>
            </a:pPr>
            <a:r>
              <a:rPr lang="en-CA" sz="2200" b="1" spc="-150" dirty="0">
                <a:solidFill>
                  <a:srgbClr val="000000"/>
                </a:solidFill>
              </a:rPr>
              <a:t>CUTTING PUBLIC EXPENDITURE FOR SOCIAL SERVICES </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like education, health care, the social safety net (welfare, unemployment, housing etc.), maintenance of roads, bridges, water supply all in the name of reducing government's role</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don't oppose government subsidies and tax benefits for business.</a:t>
            </a: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18393777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The main points of </a:t>
            </a:r>
            <a:r>
              <a:rPr lang="en-CA" sz="3500" b="1" spc="-150" dirty="0" smtClean="0"/>
              <a:t>neoliberalism </a:t>
            </a:r>
            <a:r>
              <a:rPr lang="en-CA" sz="3500" b="1" spc="-150" dirty="0" smtClean="0"/>
              <a:t>include:</a:t>
            </a:r>
            <a:endParaRPr lang="en-CA" sz="3500" b="1" spc="-150" dirty="0"/>
          </a:p>
        </p:txBody>
      </p:sp>
      <p:sp>
        <p:nvSpPr>
          <p:cNvPr id="3" name="Title 1"/>
          <p:cNvSpPr txBox="1">
            <a:spLocks/>
          </p:cNvSpPr>
          <p:nvPr/>
        </p:nvSpPr>
        <p:spPr>
          <a:xfrm>
            <a:off x="755576" y="2276872"/>
            <a:ext cx="7992888" cy="40324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buClr>
                <a:srgbClr val="009999"/>
              </a:buClr>
              <a:buFont typeface="+mj-lt"/>
              <a:buAutoNum type="arabicPeriod" startAt="3"/>
            </a:pPr>
            <a:r>
              <a:rPr lang="en-CA" sz="2200" b="1" spc="-150" dirty="0" smtClean="0">
                <a:solidFill>
                  <a:srgbClr val="000000"/>
                </a:solidFill>
              </a:rPr>
              <a:t>DEREGULATION</a:t>
            </a:r>
            <a:endParaRPr lang="en-CA" sz="2200" b="1" spc="-150" dirty="0">
              <a:solidFill>
                <a:srgbClr val="000000"/>
              </a:solidFill>
            </a:endParaRP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Reduce government regulation of everything that could diminish profits, including protecting the environment and safety on the job</a:t>
            </a:r>
            <a:r>
              <a:rPr lang="en-CA" sz="2200" spc="-150" dirty="0" smtClean="0">
                <a:solidFill>
                  <a:srgbClr val="000000"/>
                </a:solidFill>
              </a:rPr>
              <a:t>.</a:t>
            </a:r>
          </a:p>
          <a:p>
            <a:pPr marL="801688" indent="-274638" algn="l">
              <a:lnSpc>
                <a:spcPts val="2500"/>
              </a:lnSpc>
              <a:buClr>
                <a:srgbClr val="009999"/>
              </a:buClr>
              <a:buFont typeface="Arial" panose="020B0604020202020204" pitchFamily="34" charset="0"/>
              <a:buChar char="•"/>
            </a:pPr>
            <a:endParaRPr lang="en-CA" sz="2200" spc="-150" dirty="0" smtClean="0">
              <a:solidFill>
                <a:srgbClr val="000000"/>
              </a:solidFill>
            </a:endParaRPr>
          </a:p>
          <a:p>
            <a:pPr marL="457200" indent="-457200" algn="l">
              <a:lnSpc>
                <a:spcPts val="2500"/>
              </a:lnSpc>
              <a:buClr>
                <a:srgbClr val="009999"/>
              </a:buClr>
              <a:buFont typeface="+mj-lt"/>
              <a:buAutoNum type="arabicPeriod" startAt="4"/>
            </a:pPr>
            <a:r>
              <a:rPr lang="en-CA" sz="2200" b="1" spc="-150" dirty="0" smtClean="0">
                <a:solidFill>
                  <a:srgbClr val="000000"/>
                </a:solidFill>
              </a:rPr>
              <a:t>PRIVATIZATION</a:t>
            </a:r>
            <a:endParaRPr lang="en-CA" sz="2200" b="1" spc="-150" dirty="0">
              <a:solidFill>
                <a:srgbClr val="000000"/>
              </a:solidFill>
            </a:endParaRP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Sell state-owned enterprises, goods and services to private investors. This includes banks, key industries, railroads, toll highways, electricity, schools, hospitals and even fresh water. </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Usually done in the name of greater efficiency, which is often needed.</a:t>
            </a: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116161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412776"/>
            <a:ext cx="5400601" cy="115212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What is progress?</a:t>
            </a:r>
          </a:p>
        </p:txBody>
      </p:sp>
      <p:sp>
        <p:nvSpPr>
          <p:cNvPr id="3" name="Title 1"/>
          <p:cNvSpPr txBox="1">
            <a:spLocks/>
          </p:cNvSpPr>
          <p:nvPr/>
        </p:nvSpPr>
        <p:spPr>
          <a:xfrm>
            <a:off x="727954" y="2060848"/>
            <a:ext cx="708440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3200"/>
              </a:lnSpc>
              <a:buClr>
                <a:srgbClr val="009999"/>
              </a:buClr>
              <a:buFont typeface="Arial" panose="020B0604020202020204" pitchFamily="34" charset="0"/>
              <a:buChar char="•"/>
            </a:pPr>
            <a:r>
              <a:rPr lang="en-CA" sz="2800" spc="-150" dirty="0" smtClean="0">
                <a:solidFill>
                  <a:srgbClr val="000000"/>
                </a:solidFill>
              </a:rPr>
              <a:t>a </a:t>
            </a:r>
            <a:r>
              <a:rPr lang="en-CA" sz="2800" spc="-150" dirty="0">
                <a:solidFill>
                  <a:srgbClr val="000000"/>
                </a:solidFill>
              </a:rPr>
              <a:t>forward or onward movement (as to an objective or to a goal) </a:t>
            </a:r>
          </a:p>
          <a:p>
            <a:pPr algn="l">
              <a:lnSpc>
                <a:spcPts val="3200"/>
              </a:lnSpc>
            </a:pPr>
            <a:endParaRPr lang="en-CA" sz="2800" spc="-150" dirty="0">
              <a:solidFill>
                <a:srgbClr val="000000"/>
              </a:solidFill>
            </a:endParaRPr>
          </a:p>
          <a:p>
            <a:pPr marL="457200" indent="-457200" algn="l">
              <a:lnSpc>
                <a:spcPts val="3200"/>
              </a:lnSpc>
              <a:buClr>
                <a:srgbClr val="009999"/>
              </a:buClr>
              <a:buFont typeface="Arial" panose="020B0604020202020204" pitchFamily="34" charset="0"/>
              <a:buChar char="•"/>
            </a:pPr>
            <a:r>
              <a:rPr lang="en-CA" sz="2800" spc="-150" dirty="0">
                <a:solidFill>
                  <a:srgbClr val="000000"/>
                </a:solidFill>
              </a:rPr>
              <a:t>The gradual betterment; especially the progressive development of humankind</a:t>
            </a:r>
          </a:p>
          <a:p>
            <a:pPr algn="l">
              <a:lnSpc>
                <a:spcPts val="3200"/>
              </a:lnSpc>
            </a:pPr>
            <a:endParaRPr lang="en-CA" sz="2800" spc="-150" dirty="0">
              <a:solidFill>
                <a:srgbClr val="000000"/>
              </a:solidFill>
            </a:endParaRPr>
          </a:p>
          <a:p>
            <a:pPr marL="457200" indent="-457200" algn="l">
              <a:lnSpc>
                <a:spcPts val="3200"/>
              </a:lnSpc>
              <a:buClr>
                <a:srgbClr val="009999"/>
              </a:buClr>
              <a:buFont typeface="Arial" panose="020B0604020202020204" pitchFamily="34" charset="0"/>
              <a:buChar char="•"/>
            </a:pPr>
            <a:r>
              <a:rPr lang="en-CA" sz="2800" spc="-150" dirty="0">
                <a:solidFill>
                  <a:srgbClr val="000000"/>
                </a:solidFill>
              </a:rPr>
              <a:t>How does this definition relate to society?</a:t>
            </a:r>
          </a:p>
          <a:p>
            <a:pPr algn="l">
              <a:lnSpc>
                <a:spcPts val="3200"/>
              </a:lnSpc>
            </a:pPr>
            <a:endParaRPr lang="en-CA" sz="2800" spc="-150" dirty="0">
              <a:solidFill>
                <a:srgbClr val="000000"/>
              </a:solidFill>
            </a:endParaRPr>
          </a:p>
        </p:txBody>
      </p:sp>
      <p:sp>
        <p:nvSpPr>
          <p:cNvPr id="6" name="Rectangle 5"/>
          <p:cNvSpPr/>
          <p:nvPr/>
        </p:nvSpPr>
        <p:spPr>
          <a:xfrm>
            <a:off x="5544616" y="5935493"/>
            <a:ext cx="4572000" cy="246221"/>
          </a:xfrm>
          <a:prstGeom prst="rect">
            <a:avLst/>
          </a:prstGeom>
        </p:spPr>
        <p:txBody>
          <a:bodyPr>
            <a:spAutoFit/>
          </a:bodyPr>
          <a:lstStyle/>
          <a:p>
            <a:r>
              <a:rPr lang="en-CA" sz="1000" dirty="0">
                <a:solidFill>
                  <a:srgbClr val="000000"/>
                </a:solidFill>
              </a:rPr>
              <a:t>Source: http://www.merriam-webster.com/dictionary/progress</a:t>
            </a:r>
          </a:p>
        </p:txBody>
      </p:sp>
    </p:spTree>
    <p:extLst>
      <p:ext uri="{BB962C8B-B14F-4D97-AF65-F5344CB8AC3E}">
        <p14:creationId xmlns:p14="http://schemas.microsoft.com/office/powerpoint/2010/main" val="25100042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The main points of </a:t>
            </a:r>
            <a:r>
              <a:rPr lang="en-CA" sz="3500" b="1" spc="-150" dirty="0" smtClean="0"/>
              <a:t>neoliberalism </a:t>
            </a:r>
            <a:r>
              <a:rPr lang="en-CA" sz="3500" b="1" spc="-150" dirty="0" smtClean="0"/>
              <a:t>include:</a:t>
            </a:r>
            <a:endParaRPr lang="en-CA" sz="3500" b="1" spc="-150" dirty="0"/>
          </a:p>
        </p:txBody>
      </p:sp>
      <p:sp>
        <p:nvSpPr>
          <p:cNvPr id="3" name="Title 1"/>
          <p:cNvSpPr txBox="1">
            <a:spLocks/>
          </p:cNvSpPr>
          <p:nvPr/>
        </p:nvSpPr>
        <p:spPr>
          <a:xfrm>
            <a:off x="755576" y="2276872"/>
            <a:ext cx="6912768" cy="40324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buClr>
                <a:srgbClr val="009999"/>
              </a:buClr>
              <a:buFont typeface="+mj-lt"/>
              <a:buAutoNum type="arabicPeriod" startAt="5"/>
            </a:pPr>
            <a:r>
              <a:rPr lang="en-CA" sz="2200" b="1" spc="-150" dirty="0">
                <a:solidFill>
                  <a:srgbClr val="000000"/>
                </a:solidFill>
              </a:rPr>
              <a:t>ELIMINATING THE CONCEPT OF "THE PUBLIC GOOD" </a:t>
            </a:r>
            <a:r>
              <a:rPr lang="en-CA" sz="2200" b="1" spc="-150" dirty="0" smtClean="0">
                <a:solidFill>
                  <a:srgbClr val="000000"/>
                </a:solidFill>
              </a:rPr>
              <a:t> 	  or </a:t>
            </a:r>
            <a:r>
              <a:rPr lang="en-CA" sz="2200" b="1" spc="-150" dirty="0">
                <a:solidFill>
                  <a:srgbClr val="000000"/>
                </a:solidFill>
              </a:rPr>
              <a:t>"COMMUNITY" </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Replaced it with "individual responsibility." </a:t>
            </a:r>
          </a:p>
          <a:p>
            <a:pPr marL="801688" indent="-274638" algn="l">
              <a:lnSpc>
                <a:spcPts val="2500"/>
              </a:lnSpc>
              <a:buClr>
                <a:srgbClr val="009999"/>
              </a:buClr>
              <a:buFont typeface="Arial" panose="020B0604020202020204" pitchFamily="34" charset="0"/>
              <a:buChar char="•"/>
            </a:pPr>
            <a:r>
              <a:rPr lang="en-CA" sz="2200" spc="-150" dirty="0">
                <a:solidFill>
                  <a:srgbClr val="000000"/>
                </a:solidFill>
              </a:rPr>
              <a:t>Pressuring the people in a society to find solutions to their lack of health care, education and social security all by </a:t>
            </a:r>
            <a:r>
              <a:rPr lang="en-CA" sz="2200" spc="-150" dirty="0" smtClean="0">
                <a:solidFill>
                  <a:srgbClr val="000000"/>
                </a:solidFill>
              </a:rPr>
              <a:t>themselves.</a:t>
            </a:r>
            <a:endParaRPr lang="en-CA" sz="2200" spc="-150" dirty="0">
              <a:solidFill>
                <a:srgbClr val="000000"/>
              </a:solidFill>
            </a:endParaRP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14491082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8092518"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Issues created </a:t>
            </a:r>
            <a:r>
              <a:rPr lang="en-CA" sz="3500" b="1" spc="-150"/>
              <a:t>by </a:t>
            </a:r>
            <a:r>
              <a:rPr lang="en-CA" sz="3500" b="1" spc="-150" smtClean="0"/>
              <a:t>n</a:t>
            </a:r>
            <a:r>
              <a:rPr lang="en-CA" sz="3500" b="1" spc="-150" smtClean="0"/>
              <a:t>eoliberalism</a:t>
            </a:r>
            <a:endParaRPr lang="en-CA" sz="3500" b="1" spc="-150" dirty="0"/>
          </a:p>
        </p:txBody>
      </p:sp>
      <p:sp>
        <p:nvSpPr>
          <p:cNvPr id="3" name="Title 1"/>
          <p:cNvSpPr txBox="1">
            <a:spLocks/>
          </p:cNvSpPr>
          <p:nvPr/>
        </p:nvSpPr>
        <p:spPr>
          <a:xfrm>
            <a:off x="755576" y="1916833"/>
            <a:ext cx="792088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spcAft>
                <a:spcPts val="1000"/>
              </a:spcAft>
              <a:buClr>
                <a:srgbClr val="009999"/>
              </a:buClr>
              <a:buFont typeface="Arial" panose="020B0604020202020204" pitchFamily="34" charset="0"/>
              <a:buChar char="•"/>
            </a:pPr>
            <a:r>
              <a:rPr lang="en-CA" sz="2800" spc="-150" dirty="0">
                <a:solidFill>
                  <a:srgbClr val="000000"/>
                </a:solidFill>
              </a:rPr>
              <a:t>Globalizations effect on the developing world</a:t>
            </a:r>
          </a:p>
          <a:p>
            <a:pPr marL="457200" indent="-457200" algn="l">
              <a:lnSpc>
                <a:spcPts val="2500"/>
              </a:lnSpc>
              <a:spcAft>
                <a:spcPts val="1000"/>
              </a:spcAft>
              <a:buClr>
                <a:srgbClr val="009999"/>
              </a:buClr>
              <a:buFont typeface="Arial" panose="020B0604020202020204" pitchFamily="34" charset="0"/>
              <a:buChar char="•"/>
            </a:pPr>
            <a:r>
              <a:rPr lang="en-CA" sz="2800" spc="-150" dirty="0">
                <a:solidFill>
                  <a:srgbClr val="000000"/>
                </a:solidFill>
              </a:rPr>
              <a:t>Homelessness becoming an issue</a:t>
            </a:r>
          </a:p>
          <a:p>
            <a:pPr marL="457200" indent="-457200" algn="l">
              <a:lnSpc>
                <a:spcPts val="2500"/>
              </a:lnSpc>
              <a:spcAft>
                <a:spcPts val="1000"/>
              </a:spcAft>
              <a:buClr>
                <a:srgbClr val="009999"/>
              </a:buClr>
              <a:buFont typeface="Arial" panose="020B0604020202020204" pitchFamily="34" charset="0"/>
              <a:buChar char="•"/>
            </a:pPr>
            <a:r>
              <a:rPr lang="en-CA" sz="2800" spc="-150" dirty="0">
                <a:solidFill>
                  <a:srgbClr val="000000"/>
                </a:solidFill>
              </a:rPr>
              <a:t>Environmental degradation</a:t>
            </a:r>
          </a:p>
          <a:p>
            <a:pPr marL="457200" indent="-457200" algn="l">
              <a:lnSpc>
                <a:spcPts val="2500"/>
              </a:lnSpc>
              <a:spcAft>
                <a:spcPts val="1000"/>
              </a:spcAft>
              <a:buClr>
                <a:srgbClr val="009999"/>
              </a:buClr>
              <a:buFont typeface="Arial" panose="020B0604020202020204" pitchFamily="34" charset="0"/>
              <a:buChar char="•"/>
            </a:pPr>
            <a:r>
              <a:rPr lang="en-CA" sz="2800" spc="-150" dirty="0">
                <a:solidFill>
                  <a:srgbClr val="000000"/>
                </a:solidFill>
              </a:rPr>
              <a:t>Terrorism</a:t>
            </a:r>
          </a:p>
          <a:p>
            <a:pPr marL="457200" indent="-457200" algn="l">
              <a:lnSpc>
                <a:spcPts val="2500"/>
              </a:lnSpc>
              <a:spcAft>
                <a:spcPts val="1000"/>
              </a:spcAft>
              <a:buClr>
                <a:srgbClr val="009999"/>
              </a:buClr>
              <a:buFont typeface="Arial" panose="020B0604020202020204" pitchFamily="34" charset="0"/>
              <a:buChar char="•"/>
            </a:pPr>
            <a:r>
              <a:rPr lang="en-CA" sz="2800" spc="-150" dirty="0">
                <a:solidFill>
                  <a:srgbClr val="000000"/>
                </a:solidFill>
              </a:rPr>
              <a:t>Widening of the poverty gap</a:t>
            </a:r>
          </a:p>
          <a:p>
            <a:pPr marL="457200" indent="-457200" algn="l">
              <a:lnSpc>
                <a:spcPts val="2500"/>
              </a:lnSpc>
              <a:spcAft>
                <a:spcPts val="1000"/>
              </a:spcAft>
              <a:buClr>
                <a:srgbClr val="009999"/>
              </a:buClr>
              <a:buFont typeface="Arial" panose="020B0604020202020204" pitchFamily="34" charset="0"/>
              <a:buChar char="•"/>
            </a:pPr>
            <a:r>
              <a:rPr lang="en-CA" sz="2800" spc="-150" dirty="0">
                <a:solidFill>
                  <a:srgbClr val="000000"/>
                </a:solidFill>
              </a:rPr>
              <a:t>Inability to withstand poor economic times</a:t>
            </a: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
        <p:nvSpPr>
          <p:cNvPr id="4" name="Rectangle 3"/>
          <p:cNvSpPr/>
          <p:nvPr/>
        </p:nvSpPr>
        <p:spPr>
          <a:xfrm>
            <a:off x="5004048" y="5733256"/>
            <a:ext cx="4139952" cy="400110"/>
          </a:xfrm>
          <a:prstGeom prst="rect">
            <a:avLst/>
          </a:prstGeom>
        </p:spPr>
        <p:txBody>
          <a:bodyPr wrap="square">
            <a:spAutoFit/>
          </a:bodyPr>
          <a:lstStyle/>
          <a:p>
            <a:r>
              <a:rPr lang="en-CA" sz="1000" dirty="0">
                <a:solidFill>
                  <a:srgbClr val="000000"/>
                </a:solidFill>
              </a:rPr>
              <a:t>As summarized from What is “Neo-Liberalism”? A brief definition for activists by Elizabeth Martinez and </a:t>
            </a:r>
            <a:r>
              <a:rPr lang="en-CA" sz="1000" dirty="0" err="1">
                <a:solidFill>
                  <a:srgbClr val="000000"/>
                </a:solidFill>
              </a:rPr>
              <a:t>Arnoldo</a:t>
            </a:r>
            <a:r>
              <a:rPr lang="en-CA" sz="1000" dirty="0">
                <a:solidFill>
                  <a:srgbClr val="000000"/>
                </a:solidFill>
              </a:rPr>
              <a:t> Garcia from Corporate Watch</a:t>
            </a:r>
          </a:p>
        </p:txBody>
      </p:sp>
    </p:spTree>
    <p:extLst>
      <p:ext uri="{BB962C8B-B14F-4D97-AF65-F5344CB8AC3E}">
        <p14:creationId xmlns:p14="http://schemas.microsoft.com/office/powerpoint/2010/main" val="15973657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8092518"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Your thoughts…</a:t>
            </a:r>
          </a:p>
        </p:txBody>
      </p:sp>
      <p:sp>
        <p:nvSpPr>
          <p:cNvPr id="3" name="Title 1"/>
          <p:cNvSpPr txBox="1">
            <a:spLocks/>
          </p:cNvSpPr>
          <p:nvPr/>
        </p:nvSpPr>
        <p:spPr>
          <a:xfrm>
            <a:off x="755576" y="1916833"/>
            <a:ext cx="792088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3000"/>
              </a:lnSpc>
              <a:spcAft>
                <a:spcPts val="1000"/>
              </a:spcAft>
              <a:buClr>
                <a:srgbClr val="009999"/>
              </a:buClr>
              <a:buFont typeface="Arial" panose="020B0604020202020204" pitchFamily="34" charset="0"/>
              <a:buChar char="•"/>
            </a:pPr>
            <a:r>
              <a:rPr lang="en-CA" sz="2800" spc="-150" dirty="0">
                <a:solidFill>
                  <a:srgbClr val="000000"/>
                </a:solidFill>
              </a:rPr>
              <a:t>Which of these two philosophies contains the areas that you felt needed to be considered when measuring progress?</a:t>
            </a:r>
          </a:p>
          <a:p>
            <a:pPr marL="457200" indent="-457200" algn="l">
              <a:lnSpc>
                <a:spcPts val="3000"/>
              </a:lnSpc>
              <a:spcAft>
                <a:spcPts val="1000"/>
              </a:spcAft>
              <a:buClr>
                <a:srgbClr val="009999"/>
              </a:buClr>
              <a:buFont typeface="Arial" panose="020B0604020202020204" pitchFamily="34" charset="0"/>
              <a:buChar char="•"/>
            </a:pPr>
            <a:r>
              <a:rPr lang="en-CA" sz="2800" spc="-150" dirty="0">
                <a:solidFill>
                  <a:srgbClr val="000000"/>
                </a:solidFill>
              </a:rPr>
              <a:t>How would each of these two philosophies measure the progress of Canada, Norway and Venezuela?</a:t>
            </a: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40327371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Applying your knowledge:</a:t>
            </a:r>
          </a:p>
        </p:txBody>
      </p:sp>
      <p:sp>
        <p:nvSpPr>
          <p:cNvPr id="3" name="Title 1"/>
          <p:cNvSpPr txBox="1">
            <a:spLocks/>
          </p:cNvSpPr>
          <p:nvPr/>
        </p:nvSpPr>
        <p:spPr>
          <a:xfrm>
            <a:off x="755576" y="1844824"/>
            <a:ext cx="7704856" cy="40324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buClr>
                <a:srgbClr val="009999"/>
              </a:buClr>
              <a:buFont typeface="Arial" panose="020B0604020202020204" pitchFamily="34" charset="0"/>
              <a:buChar char="•"/>
            </a:pPr>
            <a:r>
              <a:rPr lang="en-CA" sz="2200" b="1" spc="-150" dirty="0">
                <a:solidFill>
                  <a:srgbClr val="000000"/>
                </a:solidFill>
              </a:rPr>
              <a:t>Read the article provided</a:t>
            </a:r>
            <a:r>
              <a:rPr lang="en-CA" sz="2200" b="1" spc="-150" dirty="0" smtClean="0">
                <a:solidFill>
                  <a:srgbClr val="000000"/>
                </a:solidFill>
              </a:rPr>
              <a:t>:</a:t>
            </a:r>
          </a:p>
          <a:p>
            <a:pPr algn="l">
              <a:lnSpc>
                <a:spcPts val="2500"/>
              </a:lnSpc>
              <a:buClr>
                <a:srgbClr val="009999"/>
              </a:buClr>
            </a:pPr>
            <a:r>
              <a:rPr lang="en-CA" sz="2200" i="1" spc="-150" dirty="0">
                <a:solidFill>
                  <a:srgbClr val="000000"/>
                </a:solidFill>
              </a:rPr>
              <a:t> </a:t>
            </a:r>
            <a:r>
              <a:rPr lang="en-CA" sz="2200" i="1" spc="-150" dirty="0" smtClean="0">
                <a:solidFill>
                  <a:srgbClr val="000000"/>
                </a:solidFill>
              </a:rPr>
              <a:t>      Poverty </a:t>
            </a:r>
            <a:r>
              <a:rPr lang="en-CA" sz="2200" i="1" spc="-150" dirty="0">
                <a:solidFill>
                  <a:srgbClr val="000000"/>
                </a:solidFill>
              </a:rPr>
              <a:t>versus Progress: Comparing the US and Venezuela</a:t>
            </a:r>
          </a:p>
          <a:p>
            <a:pPr marL="457200" indent="-457200" algn="l">
              <a:lnSpc>
                <a:spcPts val="1000"/>
              </a:lnSpc>
              <a:buClr>
                <a:srgbClr val="009999"/>
              </a:buClr>
              <a:buFont typeface="Arial" panose="020B0604020202020204" pitchFamily="34" charset="0"/>
              <a:buChar char="•"/>
            </a:pPr>
            <a:endParaRPr lang="en-CA" sz="2200" b="1" spc="-150" dirty="0">
              <a:solidFill>
                <a:srgbClr val="000000"/>
              </a:solidFill>
            </a:endParaRPr>
          </a:p>
          <a:p>
            <a:pPr marL="869950" indent="-342900" algn="l">
              <a:lnSpc>
                <a:spcPts val="2500"/>
              </a:lnSpc>
              <a:buClr>
                <a:srgbClr val="009999"/>
              </a:buClr>
              <a:buFont typeface="Incised901 Lt BT" panose="020B0403020204030204" pitchFamily="34" charset="0"/>
              <a:buChar char="–"/>
            </a:pPr>
            <a:r>
              <a:rPr lang="en-CA" sz="2200" spc="-150" dirty="0">
                <a:solidFill>
                  <a:srgbClr val="000000"/>
                </a:solidFill>
              </a:rPr>
              <a:t>Which mindset do these regions employ? </a:t>
            </a:r>
          </a:p>
          <a:p>
            <a:pPr marL="869950" indent="-342900" algn="l">
              <a:lnSpc>
                <a:spcPts val="2500"/>
              </a:lnSpc>
              <a:buClr>
                <a:srgbClr val="009999"/>
              </a:buClr>
              <a:buFont typeface="Incised901 Lt BT" panose="020B0403020204030204" pitchFamily="34" charset="0"/>
              <a:buChar char="–"/>
            </a:pPr>
            <a:r>
              <a:rPr lang="en-CA" sz="2200" spc="-150" dirty="0">
                <a:solidFill>
                  <a:srgbClr val="000000"/>
                </a:solidFill>
              </a:rPr>
              <a:t>What are the social effects</a:t>
            </a:r>
            <a:r>
              <a:rPr lang="en-CA" sz="2200" spc="-150" dirty="0" smtClean="0">
                <a:solidFill>
                  <a:srgbClr val="000000"/>
                </a:solidFill>
              </a:rPr>
              <a:t>?</a:t>
            </a:r>
          </a:p>
          <a:p>
            <a:pPr marL="869950" indent="-342900" algn="l">
              <a:lnSpc>
                <a:spcPts val="2500"/>
              </a:lnSpc>
              <a:buClr>
                <a:srgbClr val="009999"/>
              </a:buClr>
              <a:buFont typeface="Incised901 Lt BT" panose="020B0403020204030204" pitchFamily="34" charset="0"/>
              <a:buChar char="–"/>
            </a:pPr>
            <a:endParaRPr lang="en-CA" sz="2200" spc="-150" dirty="0">
              <a:solidFill>
                <a:srgbClr val="000000"/>
              </a:solidFill>
            </a:endParaRPr>
          </a:p>
          <a:p>
            <a:pPr marL="457200" indent="-457200" algn="l">
              <a:lnSpc>
                <a:spcPts val="2500"/>
              </a:lnSpc>
              <a:buClr>
                <a:srgbClr val="009999"/>
              </a:buClr>
              <a:buFont typeface="Arial" panose="020B0604020202020204" pitchFamily="34" charset="0"/>
              <a:buChar char="•"/>
            </a:pPr>
            <a:r>
              <a:rPr lang="en-CA" sz="2200" b="1" spc="-150" dirty="0">
                <a:solidFill>
                  <a:srgbClr val="000000"/>
                </a:solidFill>
              </a:rPr>
              <a:t>Read the article provided:</a:t>
            </a:r>
          </a:p>
          <a:p>
            <a:pPr marL="452438" algn="l">
              <a:lnSpc>
                <a:spcPts val="2500"/>
              </a:lnSpc>
              <a:buClr>
                <a:srgbClr val="009999"/>
              </a:buClr>
            </a:pPr>
            <a:r>
              <a:rPr lang="en-CA" sz="2200" i="1" spc="-150" dirty="0" smtClean="0">
                <a:solidFill>
                  <a:srgbClr val="000000"/>
                </a:solidFill>
              </a:rPr>
              <a:t>Census </a:t>
            </a:r>
            <a:r>
              <a:rPr lang="en-CA" sz="2200" i="1" spc="-150" dirty="0">
                <a:solidFill>
                  <a:srgbClr val="000000"/>
                </a:solidFill>
              </a:rPr>
              <a:t>Figures Show Reduction in Poverty in Venezuela over </a:t>
            </a:r>
            <a:r>
              <a:rPr lang="en-CA" sz="2200" i="1" spc="-150" dirty="0" smtClean="0">
                <a:solidFill>
                  <a:srgbClr val="000000"/>
                </a:solidFill>
              </a:rPr>
              <a:t>                              Last </a:t>
            </a:r>
            <a:r>
              <a:rPr lang="en-CA" sz="2200" i="1" spc="-150" dirty="0">
                <a:solidFill>
                  <a:srgbClr val="000000"/>
                </a:solidFill>
              </a:rPr>
              <a:t>Decade</a:t>
            </a:r>
          </a:p>
          <a:p>
            <a:pPr marL="457200" indent="-457200" algn="l">
              <a:lnSpc>
                <a:spcPts val="1000"/>
              </a:lnSpc>
              <a:buClr>
                <a:srgbClr val="009999"/>
              </a:buClr>
              <a:buFont typeface="Arial" panose="020B0604020202020204" pitchFamily="34" charset="0"/>
              <a:buChar char="•"/>
            </a:pPr>
            <a:endParaRPr lang="en-CA" sz="2200" b="1" spc="-150" dirty="0">
              <a:solidFill>
                <a:srgbClr val="000000"/>
              </a:solidFill>
            </a:endParaRPr>
          </a:p>
          <a:p>
            <a:pPr marL="869950" indent="-342900" algn="l">
              <a:lnSpc>
                <a:spcPts val="2500"/>
              </a:lnSpc>
              <a:buClr>
                <a:srgbClr val="009999"/>
              </a:buClr>
              <a:buFont typeface="Incised901 Lt BT" panose="020B0403020204030204" pitchFamily="34" charset="0"/>
              <a:buChar char="–"/>
            </a:pPr>
            <a:r>
              <a:rPr lang="en-CA" sz="2200" spc="-150" dirty="0">
                <a:solidFill>
                  <a:srgbClr val="000000"/>
                </a:solidFill>
              </a:rPr>
              <a:t>How has Venezuela’s approach to measuring progress affected their society?</a:t>
            </a:r>
          </a:p>
          <a:p>
            <a:pPr marL="869950" indent="-342900" algn="l">
              <a:lnSpc>
                <a:spcPts val="2500"/>
              </a:lnSpc>
              <a:buClr>
                <a:srgbClr val="009999"/>
              </a:buClr>
              <a:buFont typeface="Incised901 Lt BT" panose="020B0403020204030204" pitchFamily="34" charset="0"/>
              <a:buChar char="–"/>
            </a:pPr>
            <a:r>
              <a:rPr lang="en-CA" sz="2200" spc="-150" dirty="0">
                <a:solidFill>
                  <a:srgbClr val="000000"/>
                </a:solidFill>
              </a:rPr>
              <a:t>Which model do Canada and Norway follow? </a:t>
            </a:r>
          </a:p>
          <a:p>
            <a:pPr marL="869950" indent="-342900" algn="l">
              <a:lnSpc>
                <a:spcPts val="2500"/>
              </a:lnSpc>
              <a:buClr>
                <a:srgbClr val="009999"/>
              </a:buClr>
              <a:buFont typeface="Incised901 Lt BT" panose="020B0403020204030204" pitchFamily="34" charset="0"/>
              <a:buChar char="–"/>
            </a:pPr>
            <a:r>
              <a:rPr lang="en-CA" sz="2200" spc="-150" dirty="0">
                <a:solidFill>
                  <a:srgbClr val="000000"/>
                </a:solidFill>
              </a:rPr>
              <a:t>What are the implications of this on their society?</a:t>
            </a: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10885230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67544" y="1412776"/>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What about Canada?</a:t>
            </a:r>
          </a:p>
        </p:txBody>
      </p:sp>
      <p:sp>
        <p:nvSpPr>
          <p:cNvPr id="3" name="Title 1"/>
          <p:cNvSpPr txBox="1">
            <a:spLocks/>
          </p:cNvSpPr>
          <p:nvPr/>
        </p:nvSpPr>
        <p:spPr>
          <a:xfrm>
            <a:off x="495166" y="1916832"/>
            <a:ext cx="4076834" cy="403244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buClr>
                <a:srgbClr val="009999"/>
              </a:buClr>
              <a:buFont typeface="Arial" panose="020B0604020202020204" pitchFamily="34" charset="0"/>
              <a:buChar char="•"/>
            </a:pPr>
            <a:r>
              <a:rPr lang="en-CA" sz="2000" b="1" dirty="0">
                <a:solidFill>
                  <a:srgbClr val="000000"/>
                </a:solidFill>
              </a:rPr>
              <a:t>Read Stephen Harper’s address to the UN and also examine the chart </a:t>
            </a:r>
            <a:r>
              <a:rPr lang="en-CA" sz="2000" b="1" dirty="0" smtClean="0">
                <a:solidFill>
                  <a:srgbClr val="000000"/>
                </a:solidFill>
              </a:rPr>
              <a:t>on the right.</a:t>
            </a:r>
            <a:endParaRPr lang="en-CA" sz="2000" b="1" dirty="0">
              <a:solidFill>
                <a:srgbClr val="000000"/>
              </a:solidFill>
            </a:endParaRPr>
          </a:p>
          <a:p>
            <a:pPr algn="l">
              <a:lnSpc>
                <a:spcPts val="1000"/>
              </a:lnSpc>
              <a:buClr>
                <a:srgbClr val="009999"/>
              </a:buClr>
            </a:pPr>
            <a:r>
              <a:rPr lang="en-CA" sz="2200" i="1" dirty="0" smtClean="0">
                <a:solidFill>
                  <a:srgbClr val="000000"/>
                </a:solidFill>
              </a:rPr>
              <a:t>       </a:t>
            </a:r>
          </a:p>
          <a:p>
            <a:pPr marL="457200" indent="-457200" algn="l">
              <a:buClr>
                <a:srgbClr val="009999"/>
              </a:buClr>
              <a:buFont typeface="Arial" panose="020B0604020202020204" pitchFamily="34" charset="0"/>
              <a:buChar char="•"/>
            </a:pPr>
            <a:r>
              <a:rPr lang="en-CA" sz="2000" dirty="0" smtClean="0">
                <a:solidFill>
                  <a:srgbClr val="000000"/>
                </a:solidFill>
              </a:rPr>
              <a:t>How </a:t>
            </a:r>
            <a:r>
              <a:rPr lang="en-CA" sz="2000" dirty="0">
                <a:solidFill>
                  <a:srgbClr val="000000"/>
                </a:solidFill>
              </a:rPr>
              <a:t>well do you feel Canada is achieving the goals that are outlined in PM Harpers’ address</a:t>
            </a:r>
            <a:r>
              <a:rPr lang="en-CA" sz="2000" dirty="0" smtClean="0">
                <a:solidFill>
                  <a:srgbClr val="000000"/>
                </a:solidFill>
              </a:rPr>
              <a:t>?</a:t>
            </a:r>
          </a:p>
          <a:p>
            <a:pPr marL="457200" indent="-457200" algn="l">
              <a:lnSpc>
                <a:spcPts val="1000"/>
              </a:lnSpc>
              <a:buClr>
                <a:srgbClr val="009999"/>
              </a:buClr>
              <a:buFont typeface="Arial" panose="020B0604020202020204" pitchFamily="34" charset="0"/>
              <a:buChar char="•"/>
            </a:pPr>
            <a:endParaRPr lang="en-CA" sz="2000" dirty="0" smtClean="0">
              <a:solidFill>
                <a:srgbClr val="000000"/>
              </a:solidFill>
            </a:endParaRPr>
          </a:p>
          <a:p>
            <a:pPr marL="457200" indent="-457200" algn="l">
              <a:buClr>
                <a:srgbClr val="009999"/>
              </a:buClr>
              <a:buFont typeface="Arial" panose="020B0604020202020204" pitchFamily="34" charset="0"/>
              <a:buChar char="•"/>
            </a:pPr>
            <a:r>
              <a:rPr lang="en-CA" sz="2000" dirty="0" smtClean="0">
                <a:solidFill>
                  <a:srgbClr val="000000"/>
                </a:solidFill>
              </a:rPr>
              <a:t>How </a:t>
            </a:r>
            <a:r>
              <a:rPr lang="en-CA" sz="2000" dirty="0">
                <a:solidFill>
                  <a:srgbClr val="000000"/>
                </a:solidFill>
              </a:rPr>
              <a:t>has the philosophy of the current Canadian government affected progress?</a:t>
            </a: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a:p>
            <a:pPr marL="801688" indent="-274638" algn="l">
              <a:lnSpc>
                <a:spcPts val="2500"/>
              </a:lnSpc>
              <a:buClr>
                <a:srgbClr val="009999"/>
              </a:buClr>
              <a:buFont typeface="Arial" panose="020B0604020202020204" pitchFamily="34" charset="0"/>
              <a:buChar char="•"/>
            </a:pPr>
            <a:endParaRPr lang="en-CA" sz="2200" spc="-150" dirty="0">
              <a:solidFill>
                <a:srgbClr val="0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2038384"/>
            <a:ext cx="4020898" cy="3281893"/>
          </a:xfrm>
          <a:prstGeom prst="rect">
            <a:avLst/>
          </a:prstGeom>
          <a:noFill/>
          <a:ln w="69850" cmpd="sng">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7289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err="1"/>
              <a:t>Millenium</a:t>
            </a:r>
            <a:r>
              <a:rPr lang="en-CA" sz="3500" b="1" spc="-150" dirty="0"/>
              <a:t> Development Goals (UN)</a:t>
            </a:r>
          </a:p>
        </p:txBody>
      </p:sp>
      <p:sp>
        <p:nvSpPr>
          <p:cNvPr id="3" name="Title 1"/>
          <p:cNvSpPr txBox="1">
            <a:spLocks/>
          </p:cNvSpPr>
          <p:nvPr/>
        </p:nvSpPr>
        <p:spPr>
          <a:xfrm>
            <a:off x="755576" y="1916833"/>
            <a:ext cx="734481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3000"/>
              </a:lnSpc>
              <a:spcAft>
                <a:spcPts val="1000"/>
              </a:spcAft>
              <a:buClr>
                <a:srgbClr val="009999"/>
              </a:buClr>
              <a:buFont typeface="Arial" panose="020B0604020202020204" pitchFamily="34" charset="0"/>
              <a:buChar char="•"/>
            </a:pPr>
            <a:r>
              <a:rPr lang="en-CA" sz="2200" spc="-150" dirty="0">
                <a:solidFill>
                  <a:srgbClr val="000000"/>
                </a:solidFill>
              </a:rPr>
              <a:t>In September of 2000, the Millennium Summit (the largest gathering of world leaders in history) adopted the UN Millennium Declaration</a:t>
            </a:r>
          </a:p>
          <a:p>
            <a:pPr marL="457200" indent="-457200" algn="l">
              <a:lnSpc>
                <a:spcPts val="3000"/>
              </a:lnSpc>
              <a:spcAft>
                <a:spcPts val="1000"/>
              </a:spcAft>
              <a:buClr>
                <a:srgbClr val="009999"/>
              </a:buClr>
              <a:buFont typeface="Arial" panose="020B0604020202020204" pitchFamily="34" charset="0"/>
              <a:buChar char="•"/>
            </a:pPr>
            <a:r>
              <a:rPr lang="en-CA" sz="2200" spc="-150" dirty="0">
                <a:solidFill>
                  <a:srgbClr val="000000"/>
                </a:solidFill>
              </a:rPr>
              <a:t>This declaration committed their nations to a global partnership that hoped to reduce extreme poverty by creating a series of time-bound targets, with a deadline of 2015.</a:t>
            </a:r>
          </a:p>
          <a:p>
            <a:pPr marL="457200" indent="-457200" algn="l">
              <a:lnSpc>
                <a:spcPts val="3000"/>
              </a:lnSpc>
              <a:spcAft>
                <a:spcPts val="1000"/>
              </a:spcAft>
              <a:buClr>
                <a:srgbClr val="009999"/>
              </a:buClr>
              <a:buFont typeface="Arial" panose="020B0604020202020204" pitchFamily="34" charset="0"/>
              <a:buChar char="•"/>
            </a:pPr>
            <a:r>
              <a:rPr lang="en-CA" sz="2200" spc="-150" dirty="0">
                <a:solidFill>
                  <a:srgbClr val="000000"/>
                </a:solidFill>
              </a:rPr>
              <a:t>These targets became the Millennium Development Goals</a:t>
            </a:r>
            <a:r>
              <a:rPr lang="en-CA" sz="2200" spc="-150" dirty="0" smtClean="0">
                <a:solidFill>
                  <a:srgbClr val="000000"/>
                </a:solidFill>
              </a:rPr>
              <a:t>.</a:t>
            </a:r>
            <a:endParaRPr lang="en-CA" sz="2200" spc="-150" dirty="0">
              <a:solidFill>
                <a:srgbClr val="000000"/>
              </a:solidFill>
            </a:endParaRPr>
          </a:p>
        </p:txBody>
      </p:sp>
    </p:spTree>
    <p:extLst>
      <p:ext uri="{BB962C8B-B14F-4D97-AF65-F5344CB8AC3E}">
        <p14:creationId xmlns:p14="http://schemas.microsoft.com/office/powerpoint/2010/main" val="15922320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smtClean="0"/>
              <a:t>Millennium </a:t>
            </a:r>
            <a:r>
              <a:rPr lang="en-CA" sz="3500" b="1" spc="-150" dirty="0"/>
              <a:t>Development Goals (UN)</a:t>
            </a:r>
          </a:p>
        </p:txBody>
      </p:sp>
      <p:sp>
        <p:nvSpPr>
          <p:cNvPr id="3" name="Title 1"/>
          <p:cNvSpPr txBox="1">
            <a:spLocks/>
          </p:cNvSpPr>
          <p:nvPr/>
        </p:nvSpPr>
        <p:spPr>
          <a:xfrm>
            <a:off x="755576" y="1916833"/>
            <a:ext cx="734481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3000"/>
              </a:lnSpc>
              <a:spcAft>
                <a:spcPts val="1000"/>
              </a:spcAft>
              <a:buClr>
                <a:srgbClr val="009999"/>
              </a:buClr>
              <a:buFont typeface="Arial" panose="020B0604020202020204" pitchFamily="34" charset="0"/>
              <a:buChar char="•"/>
            </a:pPr>
            <a:r>
              <a:rPr lang="en-CA" sz="2200" spc="-150" dirty="0">
                <a:solidFill>
                  <a:srgbClr val="000000"/>
                </a:solidFill>
              </a:rPr>
              <a:t>The Millennium Development Goals (</a:t>
            </a:r>
            <a:r>
              <a:rPr lang="en-CA" sz="2200" spc="-150" dirty="0" err="1">
                <a:solidFill>
                  <a:srgbClr val="000000"/>
                </a:solidFill>
              </a:rPr>
              <a:t>MDGs</a:t>
            </a:r>
            <a:r>
              <a:rPr lang="en-CA" sz="2200" spc="-150" dirty="0">
                <a:solidFill>
                  <a:srgbClr val="000000"/>
                </a:solidFill>
              </a:rPr>
              <a:t>) address extreme poverty by examining-income poverty, hunger, disease, lack of adequate shelter, and exclusion-while promoting gender equality, education, and environmental sustainability. </a:t>
            </a:r>
          </a:p>
          <a:p>
            <a:pPr marL="457200" indent="-457200" algn="l">
              <a:lnSpc>
                <a:spcPts val="3000"/>
              </a:lnSpc>
              <a:spcAft>
                <a:spcPts val="1000"/>
              </a:spcAft>
              <a:buClr>
                <a:srgbClr val="009999"/>
              </a:buClr>
              <a:buFont typeface="Arial" panose="020B0604020202020204" pitchFamily="34" charset="0"/>
              <a:buChar char="•"/>
            </a:pPr>
            <a:r>
              <a:rPr lang="en-CA" sz="2200" spc="-150" dirty="0">
                <a:solidFill>
                  <a:srgbClr val="000000"/>
                </a:solidFill>
              </a:rPr>
              <a:t>They include basic human rights-the rights of each person on the planet to health, education, shelter, and security.</a:t>
            </a:r>
          </a:p>
        </p:txBody>
      </p:sp>
    </p:spTree>
    <p:extLst>
      <p:ext uri="{BB962C8B-B14F-4D97-AF65-F5344CB8AC3E}">
        <p14:creationId xmlns:p14="http://schemas.microsoft.com/office/powerpoint/2010/main" val="13575942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Examining the </a:t>
            </a:r>
            <a:r>
              <a:rPr lang="en-CA" sz="3500" b="1" spc="-150" dirty="0" smtClean="0"/>
              <a:t>data</a:t>
            </a:r>
            <a:endParaRPr lang="en-CA" sz="3500" b="1" spc="-150" dirty="0"/>
          </a:p>
        </p:txBody>
      </p:sp>
      <p:sp>
        <p:nvSpPr>
          <p:cNvPr id="3" name="Title 1"/>
          <p:cNvSpPr txBox="1">
            <a:spLocks/>
          </p:cNvSpPr>
          <p:nvPr/>
        </p:nvSpPr>
        <p:spPr>
          <a:xfrm>
            <a:off x="755576" y="1916833"/>
            <a:ext cx="734481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000"/>
              </a:lnSpc>
              <a:spcAft>
                <a:spcPts val="1000"/>
              </a:spcAft>
              <a:buClr>
                <a:srgbClr val="009999"/>
              </a:buClr>
            </a:pPr>
            <a:r>
              <a:rPr lang="en-CA" sz="2200" b="1" spc="-150" dirty="0">
                <a:solidFill>
                  <a:srgbClr val="000000"/>
                </a:solidFill>
              </a:rPr>
              <a:t>How much success has been seen in the </a:t>
            </a:r>
            <a:r>
              <a:rPr lang="en-CA" sz="2200" b="1" spc="-150" dirty="0" err="1">
                <a:solidFill>
                  <a:srgbClr val="000000"/>
                </a:solidFill>
              </a:rPr>
              <a:t>MDG’s</a:t>
            </a:r>
            <a:r>
              <a:rPr lang="en-CA" sz="2200" b="1" spc="-150" dirty="0">
                <a:solidFill>
                  <a:srgbClr val="000000"/>
                </a:solidFill>
              </a:rPr>
              <a:t>? </a:t>
            </a:r>
          </a:p>
          <a:p>
            <a:pPr marL="457200" indent="-457200" algn="l">
              <a:lnSpc>
                <a:spcPts val="3000"/>
              </a:lnSpc>
              <a:spcAft>
                <a:spcPts val="1000"/>
              </a:spcAft>
              <a:buClr>
                <a:srgbClr val="009999"/>
              </a:buClr>
              <a:buFont typeface="Arial" panose="020B0604020202020204" pitchFamily="34" charset="0"/>
              <a:buChar char="•"/>
            </a:pPr>
            <a:r>
              <a:rPr lang="en-CA" sz="2200" spc="-150" dirty="0">
                <a:solidFill>
                  <a:srgbClr val="000000"/>
                </a:solidFill>
              </a:rPr>
              <a:t>Divide the class into </a:t>
            </a:r>
            <a:r>
              <a:rPr lang="en-CA" sz="2200" spc="-150" dirty="0" smtClean="0">
                <a:solidFill>
                  <a:srgbClr val="000000"/>
                </a:solidFill>
              </a:rPr>
              <a:t>eight </a:t>
            </a:r>
            <a:r>
              <a:rPr lang="en-CA" sz="2200" spc="-150" dirty="0">
                <a:solidFill>
                  <a:srgbClr val="000000"/>
                </a:solidFill>
              </a:rPr>
              <a:t>equal groups and assign each group one of the millennium goals to examine.</a:t>
            </a:r>
          </a:p>
          <a:p>
            <a:pPr marL="457200" indent="-457200" algn="l">
              <a:lnSpc>
                <a:spcPts val="3000"/>
              </a:lnSpc>
              <a:spcAft>
                <a:spcPts val="1000"/>
              </a:spcAft>
              <a:buClr>
                <a:srgbClr val="009999"/>
              </a:buClr>
              <a:buFont typeface="Arial" panose="020B0604020202020204" pitchFamily="34" charset="0"/>
              <a:buChar char="•"/>
            </a:pPr>
            <a:r>
              <a:rPr lang="en-CA" sz="2200" spc="-150" dirty="0">
                <a:solidFill>
                  <a:srgbClr val="000000"/>
                </a:solidFill>
              </a:rPr>
              <a:t>Use the website below and examine the progress of Canada, Norway and Venezuela for your assigned goal</a:t>
            </a:r>
            <a:r>
              <a:rPr lang="en-CA" sz="2200" spc="-150" dirty="0" smtClean="0">
                <a:solidFill>
                  <a:srgbClr val="000000"/>
                </a:solidFill>
              </a:rPr>
              <a:t>.</a:t>
            </a:r>
          </a:p>
          <a:p>
            <a:pPr marL="452438" lvl="0" algn="l">
              <a:lnSpc>
                <a:spcPts val="3000"/>
              </a:lnSpc>
              <a:spcAft>
                <a:spcPts val="1000"/>
              </a:spcAft>
              <a:buClr>
                <a:srgbClr val="009999"/>
              </a:buClr>
            </a:pPr>
            <a:r>
              <a:rPr lang="en-US" sz="2000" u="sng" dirty="0">
                <a:solidFill>
                  <a:schemeClr val="hlink"/>
                </a:solidFill>
                <a:latin typeface="Calibri"/>
                <a:ea typeface="Calibri"/>
                <a:cs typeface="Calibri"/>
                <a:sym typeface="Calibri"/>
                <a:hlinkClick r:id="rId2"/>
                <a:rtl val="0"/>
              </a:rPr>
              <a:t>http://</a:t>
            </a:r>
            <a:r>
              <a:rPr lang="en-US" sz="2000" u="sng" dirty="0" smtClean="0">
                <a:solidFill>
                  <a:schemeClr val="hlink"/>
                </a:solidFill>
                <a:latin typeface="Calibri"/>
                <a:ea typeface="Calibri"/>
                <a:cs typeface="Calibri"/>
                <a:sym typeface="Calibri"/>
                <a:hlinkClick r:id="rId2"/>
                <a:rtl val="0"/>
              </a:rPr>
              <a:t>mdgs.un.org/unsd/mdg/Data.aspx</a:t>
            </a:r>
          </a:p>
          <a:p>
            <a:pPr marL="452438" lvl="0" algn="l">
              <a:lnSpc>
                <a:spcPts val="3000"/>
              </a:lnSpc>
              <a:spcAft>
                <a:spcPts val="1000"/>
              </a:spcAft>
              <a:buClr>
                <a:srgbClr val="009999"/>
              </a:buClr>
            </a:pPr>
            <a:endParaRPr lang="en-US" sz="2000" u="sng" dirty="0">
              <a:solidFill>
                <a:schemeClr val="hlink"/>
              </a:solidFill>
              <a:latin typeface="Calibri"/>
              <a:ea typeface="Calibri"/>
              <a:cs typeface="Calibri"/>
              <a:sym typeface="Calibri"/>
              <a:hlinkClick r:id="rId2"/>
              <a:rtl val="0"/>
            </a:endParaRPr>
          </a:p>
          <a:p>
            <a:pPr algn="l">
              <a:lnSpc>
                <a:spcPts val="3000"/>
              </a:lnSpc>
              <a:spcAft>
                <a:spcPts val="1000"/>
              </a:spcAft>
              <a:buClr>
                <a:srgbClr val="009999"/>
              </a:buClr>
            </a:pPr>
            <a:endParaRPr lang="en-CA" sz="2200" spc="-150" dirty="0">
              <a:solidFill>
                <a:srgbClr val="000000"/>
              </a:solidFill>
            </a:endParaRPr>
          </a:p>
        </p:txBody>
      </p:sp>
    </p:spTree>
    <p:extLst>
      <p:ext uri="{BB962C8B-B14F-4D97-AF65-F5344CB8AC3E}">
        <p14:creationId xmlns:p14="http://schemas.microsoft.com/office/powerpoint/2010/main" val="833336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Examining the </a:t>
            </a:r>
            <a:r>
              <a:rPr lang="en-CA" sz="3500" b="1" spc="-150" dirty="0" smtClean="0"/>
              <a:t>data</a:t>
            </a:r>
            <a:endParaRPr lang="en-CA" sz="3500" b="1" spc="-150" dirty="0"/>
          </a:p>
        </p:txBody>
      </p:sp>
      <p:sp>
        <p:nvSpPr>
          <p:cNvPr id="3" name="Title 1"/>
          <p:cNvSpPr txBox="1">
            <a:spLocks/>
          </p:cNvSpPr>
          <p:nvPr/>
        </p:nvSpPr>
        <p:spPr>
          <a:xfrm>
            <a:off x="755576" y="1844824"/>
            <a:ext cx="792088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000"/>
              </a:lnSpc>
              <a:spcAft>
                <a:spcPts val="1000"/>
              </a:spcAft>
              <a:buClr>
                <a:srgbClr val="009999"/>
              </a:buClr>
            </a:pPr>
            <a:r>
              <a:rPr lang="en-CA" sz="2200" b="1" spc="-150" dirty="0">
                <a:solidFill>
                  <a:srgbClr val="000000"/>
                </a:solidFill>
              </a:rPr>
              <a:t>How much success has been seen in the </a:t>
            </a:r>
            <a:r>
              <a:rPr lang="en-CA" sz="2200" b="1" spc="-150" dirty="0" err="1">
                <a:solidFill>
                  <a:srgbClr val="000000"/>
                </a:solidFill>
              </a:rPr>
              <a:t>MDG’s</a:t>
            </a:r>
            <a:r>
              <a:rPr lang="en-CA" sz="2200" b="1" spc="-150" dirty="0">
                <a:solidFill>
                  <a:srgbClr val="000000"/>
                </a:solidFill>
              </a:rPr>
              <a:t>? </a:t>
            </a:r>
          </a:p>
          <a:p>
            <a:pPr marL="457200" indent="-457200" algn="l">
              <a:lnSpc>
                <a:spcPts val="3000"/>
              </a:lnSpc>
              <a:spcAft>
                <a:spcPts val="800"/>
              </a:spcAft>
              <a:buClr>
                <a:srgbClr val="009999"/>
              </a:buClr>
              <a:buFont typeface="Arial" panose="020B0604020202020204" pitchFamily="34" charset="0"/>
              <a:buChar char="•"/>
            </a:pPr>
            <a:r>
              <a:rPr lang="en-CA" sz="2200" spc="-150" dirty="0">
                <a:solidFill>
                  <a:srgbClr val="000000"/>
                </a:solidFill>
              </a:rPr>
              <a:t>Make three conclusions about the data you observed.</a:t>
            </a:r>
          </a:p>
          <a:p>
            <a:pPr marL="457200" indent="-457200" algn="l">
              <a:lnSpc>
                <a:spcPts val="3000"/>
              </a:lnSpc>
              <a:spcAft>
                <a:spcPts val="800"/>
              </a:spcAft>
              <a:buClr>
                <a:srgbClr val="009999"/>
              </a:buClr>
              <a:buFont typeface="Arial" panose="020B0604020202020204" pitchFamily="34" charset="0"/>
              <a:buChar char="•"/>
            </a:pPr>
            <a:r>
              <a:rPr lang="en-CA" sz="2200" spc="-150" dirty="0">
                <a:solidFill>
                  <a:srgbClr val="000000"/>
                </a:solidFill>
              </a:rPr>
              <a:t>What questions did this date raise in your mind?</a:t>
            </a:r>
          </a:p>
          <a:p>
            <a:pPr marL="457200" indent="-457200" algn="l">
              <a:lnSpc>
                <a:spcPts val="3000"/>
              </a:lnSpc>
              <a:spcAft>
                <a:spcPts val="800"/>
              </a:spcAft>
              <a:buClr>
                <a:srgbClr val="009999"/>
              </a:buClr>
              <a:buFont typeface="Arial" panose="020B0604020202020204" pitchFamily="34" charset="0"/>
              <a:buChar char="•"/>
            </a:pPr>
            <a:r>
              <a:rPr lang="en-CA" sz="2200" spc="-150" dirty="0">
                <a:solidFill>
                  <a:srgbClr val="000000"/>
                </a:solidFill>
              </a:rPr>
              <a:t>Respond to the findings of the other groups by comparing their findings to those of your group and answering the following reflective questions:</a:t>
            </a:r>
          </a:p>
          <a:p>
            <a:pPr algn="l">
              <a:lnSpc>
                <a:spcPts val="2800"/>
              </a:lnSpc>
              <a:spcAft>
                <a:spcPts val="1000"/>
              </a:spcAft>
              <a:buClr>
                <a:srgbClr val="009999"/>
              </a:buClr>
            </a:pPr>
            <a:r>
              <a:rPr lang="en-CA" sz="2000" spc="-150" dirty="0">
                <a:solidFill>
                  <a:srgbClr val="000000"/>
                </a:solidFill>
              </a:rPr>
              <a:t>“Describe the life of a child growing up in Canada in comparison to one of the other two countries. Consider the factors that might influence your behaviour and experiences. Include your feelings, beliefs and assumptions as well as any factual information you have been given.”</a:t>
            </a:r>
          </a:p>
          <a:p>
            <a:pPr marL="452438" lvl="0" algn="l">
              <a:lnSpc>
                <a:spcPts val="3000"/>
              </a:lnSpc>
              <a:spcAft>
                <a:spcPts val="1000"/>
              </a:spcAft>
              <a:buClr>
                <a:srgbClr val="009999"/>
              </a:buClr>
            </a:pPr>
            <a:endParaRPr lang="en-US" sz="2000" u="sng" dirty="0">
              <a:solidFill>
                <a:schemeClr val="hlink"/>
              </a:solidFill>
              <a:latin typeface="Calibri"/>
              <a:ea typeface="Calibri"/>
              <a:cs typeface="Calibri"/>
              <a:sym typeface="Calibri"/>
              <a:hlinkClick r:id="rId2"/>
              <a:rtl val="0"/>
            </a:endParaRPr>
          </a:p>
          <a:p>
            <a:pPr algn="l">
              <a:lnSpc>
                <a:spcPts val="3000"/>
              </a:lnSpc>
              <a:spcAft>
                <a:spcPts val="1000"/>
              </a:spcAft>
              <a:buClr>
                <a:srgbClr val="009999"/>
              </a:buClr>
            </a:pPr>
            <a:endParaRPr lang="en-CA" sz="2200" spc="-150" dirty="0">
              <a:solidFill>
                <a:srgbClr val="000000"/>
              </a:solidFill>
            </a:endParaRPr>
          </a:p>
        </p:txBody>
      </p:sp>
    </p:spTree>
    <p:extLst>
      <p:ext uri="{BB962C8B-B14F-4D97-AF65-F5344CB8AC3E}">
        <p14:creationId xmlns:p14="http://schemas.microsoft.com/office/powerpoint/2010/main" val="4095537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Final </a:t>
            </a:r>
            <a:r>
              <a:rPr lang="en-CA" sz="3500" b="1" spc="-150" dirty="0" smtClean="0"/>
              <a:t>food </a:t>
            </a:r>
            <a:r>
              <a:rPr lang="en-CA" sz="3500" b="1" spc="-150" dirty="0"/>
              <a:t>for </a:t>
            </a:r>
            <a:r>
              <a:rPr lang="en-CA" sz="3500" b="1" spc="-150" dirty="0" smtClean="0"/>
              <a:t>thought</a:t>
            </a:r>
            <a:endParaRPr lang="en-CA" sz="3500" b="1" spc="-150" dirty="0"/>
          </a:p>
        </p:txBody>
      </p:sp>
      <p:sp>
        <p:nvSpPr>
          <p:cNvPr id="3" name="Title 1"/>
          <p:cNvSpPr txBox="1">
            <a:spLocks/>
          </p:cNvSpPr>
          <p:nvPr/>
        </p:nvSpPr>
        <p:spPr>
          <a:xfrm>
            <a:off x="755576" y="1844824"/>
            <a:ext cx="792088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000"/>
              </a:lnSpc>
              <a:spcAft>
                <a:spcPts val="1000"/>
              </a:spcAft>
              <a:buClr>
                <a:srgbClr val="009999"/>
              </a:buClr>
            </a:pPr>
            <a:r>
              <a:rPr lang="en-CA" sz="2200" b="1" spc="-150" dirty="0">
                <a:solidFill>
                  <a:srgbClr val="000000"/>
                </a:solidFill>
              </a:rPr>
              <a:t>Has the world made any progress?</a:t>
            </a:r>
          </a:p>
          <a:p>
            <a:pPr marL="457200" indent="-457200" algn="l">
              <a:lnSpc>
                <a:spcPts val="3000"/>
              </a:lnSpc>
              <a:buClr>
                <a:srgbClr val="009999"/>
              </a:buClr>
              <a:buFont typeface="Arial" panose="020B0604020202020204" pitchFamily="34" charset="0"/>
              <a:buChar char="•"/>
            </a:pPr>
            <a:r>
              <a:rPr lang="en-CA" sz="2200" spc="-150" dirty="0">
                <a:solidFill>
                  <a:srgbClr val="000000"/>
                </a:solidFill>
              </a:rPr>
              <a:t>TED Talk Bjorn </a:t>
            </a:r>
            <a:r>
              <a:rPr lang="en-CA" sz="2200" spc="-150" dirty="0" err="1">
                <a:solidFill>
                  <a:srgbClr val="000000"/>
                </a:solidFill>
              </a:rPr>
              <a:t>Lomborg</a:t>
            </a:r>
            <a:endParaRPr lang="en-CA" sz="2200" spc="-150" dirty="0">
              <a:solidFill>
                <a:srgbClr val="000000"/>
              </a:solidFill>
            </a:endParaRPr>
          </a:p>
          <a:p>
            <a:pPr marL="454025" algn="l">
              <a:lnSpc>
                <a:spcPts val="3000"/>
              </a:lnSpc>
              <a:spcAft>
                <a:spcPts val="800"/>
              </a:spcAft>
              <a:buClr>
                <a:srgbClr val="009999"/>
              </a:buClr>
            </a:pPr>
            <a:r>
              <a:rPr lang="en-CA" sz="2200" spc="-150" dirty="0">
                <a:solidFill>
                  <a:srgbClr val="000000"/>
                </a:solidFill>
                <a:hlinkClick r:id="rId2"/>
              </a:rPr>
              <a:t>http://blog.ted.com/2013/10/02/have-we-made-any-progress-since-2005-bjorn-lomborg-updates-his-classic-ted-talk-in-a-new-talk-at-ted-hq</a:t>
            </a:r>
            <a:r>
              <a:rPr lang="en-CA" sz="2200" spc="-150" dirty="0" smtClean="0">
                <a:solidFill>
                  <a:srgbClr val="000000"/>
                </a:solidFill>
                <a:hlinkClick r:id="rId2"/>
              </a:rPr>
              <a:t>/</a:t>
            </a:r>
            <a:endParaRPr lang="en-CA" sz="2200" spc="-150" dirty="0" smtClean="0">
              <a:solidFill>
                <a:srgbClr val="000000"/>
              </a:solidFill>
            </a:endParaRPr>
          </a:p>
          <a:p>
            <a:pPr marL="457200" indent="-457200" algn="l">
              <a:lnSpc>
                <a:spcPts val="3000"/>
              </a:lnSpc>
              <a:spcAft>
                <a:spcPts val="800"/>
              </a:spcAft>
              <a:buClr>
                <a:srgbClr val="009999"/>
              </a:buClr>
              <a:buFont typeface="Arial" panose="020B0604020202020204" pitchFamily="34" charset="0"/>
              <a:buChar char="•"/>
            </a:pPr>
            <a:r>
              <a:rPr lang="en-CA" sz="2200" spc="-150" dirty="0" smtClean="0">
                <a:solidFill>
                  <a:srgbClr val="000000"/>
                </a:solidFill>
              </a:rPr>
              <a:t>Has </a:t>
            </a:r>
            <a:r>
              <a:rPr lang="en-CA" sz="2200" spc="-150" dirty="0">
                <a:solidFill>
                  <a:srgbClr val="000000"/>
                </a:solidFill>
              </a:rPr>
              <a:t>the world made any progress?</a:t>
            </a:r>
          </a:p>
          <a:p>
            <a:pPr marL="457200" indent="-457200" algn="l">
              <a:lnSpc>
                <a:spcPts val="3000"/>
              </a:lnSpc>
              <a:spcAft>
                <a:spcPts val="800"/>
              </a:spcAft>
              <a:buClr>
                <a:srgbClr val="009999"/>
              </a:buClr>
              <a:buFont typeface="Arial" panose="020B0604020202020204" pitchFamily="34" charset="0"/>
              <a:buChar char="•"/>
            </a:pPr>
            <a:r>
              <a:rPr lang="en-CA" sz="2200" spc="-150" dirty="0">
                <a:solidFill>
                  <a:srgbClr val="000000"/>
                </a:solidFill>
              </a:rPr>
              <a:t>What would you spend the money on and why?</a:t>
            </a:r>
          </a:p>
          <a:p>
            <a:pPr marL="457200" indent="-457200" algn="l">
              <a:lnSpc>
                <a:spcPts val="3000"/>
              </a:lnSpc>
              <a:spcAft>
                <a:spcPts val="800"/>
              </a:spcAft>
              <a:buClr>
                <a:srgbClr val="009999"/>
              </a:buClr>
              <a:buFont typeface="Arial" panose="020B0604020202020204" pitchFamily="34" charset="0"/>
              <a:buChar char="•"/>
            </a:pPr>
            <a:r>
              <a:rPr lang="en-CA" sz="2200" spc="-150" dirty="0">
                <a:solidFill>
                  <a:srgbClr val="000000"/>
                </a:solidFill>
              </a:rPr>
              <a:t>Why are these choices hard to make?</a:t>
            </a:r>
          </a:p>
          <a:p>
            <a:pPr marL="452438" lvl="0" algn="l">
              <a:lnSpc>
                <a:spcPts val="3000"/>
              </a:lnSpc>
              <a:spcAft>
                <a:spcPts val="1000"/>
              </a:spcAft>
              <a:buClr>
                <a:srgbClr val="009999"/>
              </a:buClr>
            </a:pPr>
            <a:endParaRPr lang="en-US" sz="2000" u="sng" dirty="0">
              <a:solidFill>
                <a:schemeClr val="hlink"/>
              </a:solidFill>
              <a:latin typeface="Calibri"/>
              <a:ea typeface="Calibri"/>
              <a:cs typeface="Calibri"/>
              <a:sym typeface="Calibri"/>
              <a:hlinkClick r:id="rId3"/>
              <a:rtl val="0"/>
            </a:endParaRPr>
          </a:p>
          <a:p>
            <a:pPr algn="l">
              <a:lnSpc>
                <a:spcPts val="3000"/>
              </a:lnSpc>
              <a:spcAft>
                <a:spcPts val="1000"/>
              </a:spcAft>
              <a:buClr>
                <a:srgbClr val="009999"/>
              </a:buClr>
            </a:pPr>
            <a:endParaRPr lang="en-CA" sz="2200" spc="-150" dirty="0">
              <a:solidFill>
                <a:srgbClr val="000000"/>
              </a:solidFill>
            </a:endParaRPr>
          </a:p>
        </p:txBody>
      </p:sp>
    </p:spTree>
    <p:extLst>
      <p:ext uri="{BB962C8B-B14F-4D97-AF65-F5344CB8AC3E}">
        <p14:creationId xmlns:p14="http://schemas.microsoft.com/office/powerpoint/2010/main" val="384533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1340768"/>
            <a:ext cx="5400601" cy="115212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Your </a:t>
            </a:r>
            <a:r>
              <a:rPr lang="en-CA" sz="3500" b="1" spc="-150" dirty="0" smtClean="0"/>
              <a:t>task</a:t>
            </a:r>
            <a:endParaRPr lang="en-CA" sz="3500" b="1" spc="-150" dirty="0"/>
          </a:p>
        </p:txBody>
      </p:sp>
      <p:sp>
        <p:nvSpPr>
          <p:cNvPr id="3" name="Title 1"/>
          <p:cNvSpPr txBox="1">
            <a:spLocks/>
          </p:cNvSpPr>
          <p:nvPr/>
        </p:nvSpPr>
        <p:spPr>
          <a:xfrm>
            <a:off x="683568" y="1988841"/>
            <a:ext cx="7948502"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1500"/>
              </a:lnSpc>
              <a:buClr>
                <a:srgbClr val="009999"/>
              </a:buClr>
              <a:buFont typeface="Arial" panose="020B0604020202020204" pitchFamily="34" charset="0"/>
              <a:buChar char="•"/>
            </a:pPr>
            <a:r>
              <a:rPr lang="en-CA" sz="2800" spc="-150" dirty="0">
                <a:solidFill>
                  <a:srgbClr val="000000"/>
                </a:solidFill>
              </a:rPr>
              <a:t>In groups of 2-3 brainstorm:</a:t>
            </a:r>
            <a:endParaRPr lang="en-CA" sz="800" spc="-150" dirty="0">
              <a:solidFill>
                <a:srgbClr val="000000"/>
              </a:solidFill>
            </a:endParaRPr>
          </a:p>
          <a:p>
            <a:pPr algn="l">
              <a:lnSpc>
                <a:spcPts val="1500"/>
              </a:lnSpc>
            </a:pPr>
            <a:endParaRPr lang="en-CA" sz="800" spc="-150" dirty="0">
              <a:solidFill>
                <a:srgbClr val="000000"/>
              </a:solidFill>
            </a:endParaRPr>
          </a:p>
          <a:p>
            <a:pPr marL="989013" indent="-514350" algn="l">
              <a:lnSpc>
                <a:spcPts val="3000"/>
              </a:lnSpc>
              <a:buClr>
                <a:srgbClr val="009999"/>
              </a:buClr>
              <a:buFont typeface="+mj-lt"/>
              <a:buAutoNum type="arabicPeriod"/>
            </a:pPr>
            <a:r>
              <a:rPr lang="en-CA" sz="2800" spc="-150" dirty="0">
                <a:solidFill>
                  <a:srgbClr val="000000"/>
                </a:solidFill>
              </a:rPr>
              <a:t>What are the means by which you measure your own progress</a:t>
            </a:r>
            <a:r>
              <a:rPr lang="en-CA" sz="2800" spc="-150" dirty="0" smtClean="0">
                <a:solidFill>
                  <a:srgbClr val="000000"/>
                </a:solidFill>
              </a:rPr>
              <a:t>?</a:t>
            </a:r>
          </a:p>
          <a:p>
            <a:pPr marL="989013" indent="-514350" algn="l">
              <a:lnSpc>
                <a:spcPts val="1500"/>
              </a:lnSpc>
              <a:buClr>
                <a:srgbClr val="009999"/>
              </a:buClr>
              <a:buFont typeface="+mj-lt"/>
              <a:buAutoNum type="arabicPeriod"/>
            </a:pPr>
            <a:endParaRPr lang="en-CA" sz="2800" spc="-150" dirty="0">
              <a:solidFill>
                <a:srgbClr val="000000"/>
              </a:solidFill>
            </a:endParaRPr>
          </a:p>
          <a:p>
            <a:pPr marL="989013" indent="-514350" algn="l">
              <a:lnSpc>
                <a:spcPts val="3000"/>
              </a:lnSpc>
              <a:buClr>
                <a:srgbClr val="009999"/>
              </a:buClr>
              <a:buFont typeface="+mj-lt"/>
              <a:buAutoNum type="arabicPeriod"/>
            </a:pPr>
            <a:r>
              <a:rPr lang="en-CA" sz="2800" spc="-150" dirty="0">
                <a:solidFill>
                  <a:srgbClr val="000000"/>
                </a:solidFill>
              </a:rPr>
              <a:t>What are the means of measuring progress in society today</a:t>
            </a:r>
            <a:r>
              <a:rPr lang="en-CA" sz="2800" spc="-150" dirty="0" smtClean="0">
                <a:solidFill>
                  <a:srgbClr val="000000"/>
                </a:solidFill>
              </a:rPr>
              <a:t>?</a:t>
            </a:r>
          </a:p>
          <a:p>
            <a:pPr marL="989013" indent="-514350" algn="l">
              <a:lnSpc>
                <a:spcPts val="1500"/>
              </a:lnSpc>
              <a:buClr>
                <a:srgbClr val="009999"/>
              </a:buClr>
              <a:buFont typeface="+mj-lt"/>
              <a:buAutoNum type="arabicPeriod"/>
            </a:pPr>
            <a:endParaRPr lang="en-CA" sz="2800" spc="-150" dirty="0">
              <a:solidFill>
                <a:srgbClr val="000000"/>
              </a:solidFill>
            </a:endParaRPr>
          </a:p>
          <a:p>
            <a:pPr marL="989013" indent="-514350" algn="l">
              <a:lnSpc>
                <a:spcPts val="3000"/>
              </a:lnSpc>
              <a:buClr>
                <a:srgbClr val="009999"/>
              </a:buClr>
              <a:buFont typeface="+mj-lt"/>
              <a:buAutoNum type="arabicPeriod"/>
            </a:pPr>
            <a:r>
              <a:rPr lang="en-CA" sz="2800" spc="-150" dirty="0">
                <a:solidFill>
                  <a:srgbClr val="000000"/>
                </a:solidFill>
              </a:rPr>
              <a:t>Who determines what those means are</a:t>
            </a:r>
            <a:r>
              <a:rPr lang="en-CA" sz="2800" spc="-150" dirty="0" smtClean="0">
                <a:solidFill>
                  <a:srgbClr val="000000"/>
                </a:solidFill>
              </a:rPr>
              <a:t>?</a:t>
            </a:r>
          </a:p>
          <a:p>
            <a:pPr marL="989013" indent="-514350" algn="l">
              <a:lnSpc>
                <a:spcPts val="1500"/>
              </a:lnSpc>
              <a:buClr>
                <a:srgbClr val="009999"/>
              </a:buClr>
              <a:buFont typeface="+mj-lt"/>
              <a:buAutoNum type="arabicPeriod"/>
            </a:pPr>
            <a:endParaRPr lang="en-CA" sz="2800" spc="-150" dirty="0">
              <a:solidFill>
                <a:srgbClr val="000000"/>
              </a:solidFill>
            </a:endParaRPr>
          </a:p>
          <a:p>
            <a:pPr marL="989013" indent="-514350" algn="l">
              <a:lnSpc>
                <a:spcPts val="3000"/>
              </a:lnSpc>
              <a:buClr>
                <a:srgbClr val="009999"/>
              </a:buClr>
              <a:buFont typeface="+mj-lt"/>
              <a:buAutoNum type="arabicPeriod"/>
            </a:pPr>
            <a:r>
              <a:rPr lang="en-CA" sz="2800" spc="-150" dirty="0">
                <a:solidFill>
                  <a:srgbClr val="000000"/>
                </a:solidFill>
              </a:rPr>
              <a:t>How does the measurement of progress relate to how you evaluate your daily life? Try to explain any similarities and/or differences.</a:t>
            </a:r>
          </a:p>
          <a:p>
            <a:pPr algn="l">
              <a:lnSpc>
                <a:spcPts val="3200"/>
              </a:lnSpc>
            </a:pPr>
            <a:endParaRPr lang="en-CA" sz="2800" spc="-150" dirty="0">
              <a:solidFill>
                <a:srgbClr val="000000"/>
              </a:solidFill>
            </a:endParaRPr>
          </a:p>
        </p:txBody>
      </p:sp>
    </p:spTree>
    <p:extLst>
      <p:ext uri="{BB962C8B-B14F-4D97-AF65-F5344CB8AC3E}">
        <p14:creationId xmlns:p14="http://schemas.microsoft.com/office/powerpoint/2010/main" val="22047529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Take </a:t>
            </a:r>
            <a:r>
              <a:rPr lang="en-CA" sz="3500" b="1" spc="-150" dirty="0"/>
              <a:t>a</a:t>
            </a:r>
            <a:r>
              <a:rPr lang="en-CA" sz="3500" b="1" spc="-150" dirty="0" smtClean="0"/>
              <a:t>ction</a:t>
            </a:r>
            <a:endParaRPr lang="en-CA" sz="3500" b="1" spc="-150" dirty="0"/>
          </a:p>
        </p:txBody>
      </p:sp>
      <p:sp>
        <p:nvSpPr>
          <p:cNvPr id="3" name="Title 1"/>
          <p:cNvSpPr txBox="1">
            <a:spLocks/>
          </p:cNvSpPr>
          <p:nvPr/>
        </p:nvSpPr>
        <p:spPr>
          <a:xfrm>
            <a:off x="755576" y="1772817"/>
            <a:ext cx="792088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Aft>
                <a:spcPts val="1000"/>
              </a:spcAft>
              <a:buClr>
                <a:srgbClr val="009999"/>
              </a:buClr>
            </a:pPr>
            <a:r>
              <a:rPr lang="en-CA" sz="2200" spc="-150" dirty="0">
                <a:solidFill>
                  <a:srgbClr val="000000"/>
                </a:solidFill>
              </a:rPr>
              <a:t>Given what you have learned about measuring progress answer the following question in a letter to the Prime Minister of Canada:</a:t>
            </a:r>
          </a:p>
          <a:p>
            <a:pPr algn="l">
              <a:spcAft>
                <a:spcPts val="2000"/>
              </a:spcAft>
              <a:buClr>
                <a:srgbClr val="009999"/>
              </a:buClr>
            </a:pPr>
            <a:r>
              <a:rPr lang="en-CA" sz="2200" i="1" spc="-150" dirty="0">
                <a:solidFill>
                  <a:srgbClr val="009999"/>
                </a:solidFill>
              </a:rPr>
              <a:t>Economic progress is one way to measure the progress of a country. Some people think there are other factors. How should Canada be measuring the progress of our nation? What other factors should be considered?</a:t>
            </a:r>
          </a:p>
          <a:p>
            <a:pPr algn="l">
              <a:spcAft>
                <a:spcPts val="1000"/>
              </a:spcAft>
              <a:buClr>
                <a:srgbClr val="009999"/>
              </a:buClr>
            </a:pPr>
            <a:r>
              <a:rPr lang="en-CA" sz="2200" spc="-150" dirty="0">
                <a:solidFill>
                  <a:srgbClr val="000000"/>
                </a:solidFill>
              </a:rPr>
              <a:t>In your letter you may support the ideology of the current government or you may oppose it. </a:t>
            </a:r>
          </a:p>
          <a:p>
            <a:pPr algn="l">
              <a:spcAft>
                <a:spcPts val="1000"/>
              </a:spcAft>
              <a:buClr>
                <a:srgbClr val="009999"/>
              </a:buClr>
            </a:pPr>
            <a:r>
              <a:rPr lang="en-CA" sz="2200" spc="-150" dirty="0">
                <a:solidFill>
                  <a:srgbClr val="000000"/>
                </a:solidFill>
              </a:rPr>
              <a:t>You should also explain a minimum of three criteria you feel are the best indicators of progress. </a:t>
            </a:r>
          </a:p>
          <a:p>
            <a:pPr marL="452438" lvl="0" algn="l">
              <a:lnSpc>
                <a:spcPts val="3000"/>
              </a:lnSpc>
              <a:spcAft>
                <a:spcPts val="1000"/>
              </a:spcAft>
              <a:buClr>
                <a:srgbClr val="009999"/>
              </a:buClr>
            </a:pPr>
            <a:endParaRPr lang="en-US" sz="2000" u="sng" dirty="0">
              <a:solidFill>
                <a:schemeClr val="hlink"/>
              </a:solidFill>
              <a:latin typeface="Calibri"/>
              <a:ea typeface="Calibri"/>
              <a:cs typeface="Calibri"/>
              <a:sym typeface="Calibri"/>
              <a:hlinkClick r:id="rId2"/>
              <a:rtl val="0"/>
            </a:endParaRPr>
          </a:p>
          <a:p>
            <a:pPr algn="l">
              <a:lnSpc>
                <a:spcPts val="3000"/>
              </a:lnSpc>
              <a:spcAft>
                <a:spcPts val="1000"/>
              </a:spcAft>
              <a:buClr>
                <a:srgbClr val="009999"/>
              </a:buClr>
            </a:pPr>
            <a:endParaRPr lang="en-CA" sz="2200" spc="-150" dirty="0">
              <a:solidFill>
                <a:srgbClr val="000000"/>
              </a:solidFill>
            </a:endParaRPr>
          </a:p>
        </p:txBody>
      </p:sp>
    </p:spTree>
    <p:extLst>
      <p:ext uri="{BB962C8B-B14F-4D97-AF65-F5344CB8AC3E}">
        <p14:creationId xmlns:p14="http://schemas.microsoft.com/office/powerpoint/2010/main" val="953895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412776"/>
            <a:ext cx="5400601" cy="115212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OECD Regional Well-being</a:t>
            </a:r>
          </a:p>
        </p:txBody>
      </p:sp>
      <p:sp>
        <p:nvSpPr>
          <p:cNvPr id="3" name="Title 1"/>
          <p:cNvSpPr txBox="1">
            <a:spLocks/>
          </p:cNvSpPr>
          <p:nvPr/>
        </p:nvSpPr>
        <p:spPr>
          <a:xfrm>
            <a:off x="727954" y="2060848"/>
            <a:ext cx="708440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3200"/>
              </a:lnSpc>
              <a:buClr>
                <a:srgbClr val="009999"/>
              </a:buClr>
              <a:buFont typeface="Arial" panose="020B0604020202020204" pitchFamily="34" charset="0"/>
              <a:buChar char="•"/>
            </a:pPr>
            <a:r>
              <a:rPr lang="en-CA" sz="2800" spc="-150" dirty="0">
                <a:solidFill>
                  <a:srgbClr val="000000"/>
                </a:solidFill>
              </a:rPr>
              <a:t>Where you live has an impact on your quality of life, and in return, you contribute to making your community a better place. Comparable measures of regional well-being offer a new way to gauge what policies work and can empower a community to act to achieve higher well-being for its citizens</a:t>
            </a:r>
            <a:r>
              <a:rPr lang="en-CA" sz="2800" spc="-150" dirty="0" smtClean="0">
                <a:solidFill>
                  <a:srgbClr val="000000"/>
                </a:solidFill>
              </a:rPr>
              <a:t>.</a:t>
            </a:r>
            <a:endParaRPr lang="en-CA" sz="2800" spc="-150" dirty="0">
              <a:solidFill>
                <a:srgbClr val="000000"/>
              </a:solidFill>
            </a:endParaRPr>
          </a:p>
        </p:txBody>
      </p:sp>
      <p:sp>
        <p:nvSpPr>
          <p:cNvPr id="6" name="Rectangle 5"/>
          <p:cNvSpPr/>
          <p:nvPr/>
        </p:nvSpPr>
        <p:spPr>
          <a:xfrm>
            <a:off x="5544616" y="5935493"/>
            <a:ext cx="4572000" cy="246221"/>
          </a:xfrm>
          <a:prstGeom prst="rect">
            <a:avLst/>
          </a:prstGeom>
        </p:spPr>
        <p:txBody>
          <a:bodyPr>
            <a:spAutoFit/>
          </a:bodyPr>
          <a:lstStyle/>
          <a:p>
            <a:r>
              <a:rPr lang="en-CA" sz="1000" dirty="0">
                <a:solidFill>
                  <a:srgbClr val="000000"/>
                </a:solidFill>
              </a:rPr>
              <a:t>Source: http://www.merriam-webster.com/dictionary/progress</a:t>
            </a:r>
          </a:p>
        </p:txBody>
      </p:sp>
    </p:spTree>
    <p:extLst>
      <p:ext uri="{BB962C8B-B14F-4D97-AF65-F5344CB8AC3E}">
        <p14:creationId xmlns:p14="http://schemas.microsoft.com/office/powerpoint/2010/main" val="3068009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412776"/>
            <a:ext cx="5400601" cy="115212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OECD Regional Well-being</a:t>
            </a:r>
          </a:p>
        </p:txBody>
      </p:sp>
      <p:sp>
        <p:nvSpPr>
          <p:cNvPr id="3" name="Title 1"/>
          <p:cNvSpPr txBox="1">
            <a:spLocks/>
          </p:cNvSpPr>
          <p:nvPr/>
        </p:nvSpPr>
        <p:spPr>
          <a:xfrm>
            <a:off x="727954" y="2060848"/>
            <a:ext cx="8164526"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buClr>
                <a:srgbClr val="009999"/>
              </a:buClr>
            </a:pPr>
            <a:r>
              <a:rPr lang="en-CA" sz="2800" b="1" spc="-150" dirty="0">
                <a:solidFill>
                  <a:srgbClr val="000000"/>
                </a:solidFill>
              </a:rPr>
              <a:t>What’s measured</a:t>
            </a:r>
          </a:p>
          <a:p>
            <a:pPr marL="457200" indent="-457200" algn="l">
              <a:lnSpc>
                <a:spcPts val="2500"/>
              </a:lnSpc>
              <a:buClr>
                <a:srgbClr val="009999"/>
              </a:buClr>
              <a:buFont typeface="Arial" panose="020B0604020202020204" pitchFamily="34" charset="0"/>
              <a:buChar char="•"/>
            </a:pPr>
            <a:r>
              <a:rPr lang="en-CA" sz="2200" spc="-150" dirty="0">
                <a:solidFill>
                  <a:srgbClr val="000000"/>
                </a:solidFill>
              </a:rPr>
              <a:t>In this initiative, each region is measured using nine factors – income, jobs, health, access to services, environment, education, safety, civic engagement and housing. A score has been calculated for each factor so that you can compare places and factors within and across countries</a:t>
            </a:r>
            <a:r>
              <a:rPr lang="en-CA" sz="2200" spc="-150" dirty="0" smtClean="0">
                <a:solidFill>
                  <a:srgbClr val="000000"/>
                </a:solidFill>
              </a:rPr>
              <a:t>.</a:t>
            </a:r>
          </a:p>
          <a:p>
            <a:pPr marL="457200" indent="-457200" algn="l">
              <a:lnSpc>
                <a:spcPts val="1500"/>
              </a:lnSpc>
              <a:buClr>
                <a:srgbClr val="009999"/>
              </a:buClr>
              <a:buFont typeface="Arial" panose="020B0604020202020204" pitchFamily="34" charset="0"/>
              <a:buChar char="•"/>
            </a:pPr>
            <a:endParaRPr lang="en-CA" sz="2200" spc="-150" dirty="0" smtClean="0">
              <a:solidFill>
                <a:srgbClr val="000000"/>
              </a:solidFill>
            </a:endParaRPr>
          </a:p>
          <a:p>
            <a:pPr marL="457200" indent="-457200" algn="l">
              <a:lnSpc>
                <a:spcPts val="2500"/>
              </a:lnSpc>
              <a:buClr>
                <a:srgbClr val="009999"/>
              </a:buClr>
              <a:buFont typeface="Arial" panose="020B0604020202020204" pitchFamily="34" charset="0"/>
              <a:buChar char="•"/>
            </a:pPr>
            <a:r>
              <a:rPr lang="en-CA" sz="2200" spc="-150" dirty="0">
                <a:solidFill>
                  <a:srgbClr val="000000"/>
                </a:solidFill>
              </a:rPr>
              <a:t>Check out what well-being is like where you live…</a:t>
            </a:r>
          </a:p>
          <a:p>
            <a:pPr marL="1071563" indent="-457200" algn="l">
              <a:lnSpc>
                <a:spcPts val="2500"/>
              </a:lnSpc>
              <a:buClr>
                <a:srgbClr val="009999"/>
              </a:buClr>
              <a:buFont typeface="Incised901 Lt BT" panose="020B0403020204030204" pitchFamily="34" charset="0"/>
              <a:buChar char="–"/>
            </a:pPr>
            <a:r>
              <a:rPr lang="en-CA" sz="2200" spc="-150" dirty="0">
                <a:solidFill>
                  <a:srgbClr val="000000"/>
                </a:solidFill>
              </a:rPr>
              <a:t>What parts of the world does your well-being compare to?</a:t>
            </a:r>
          </a:p>
          <a:p>
            <a:pPr marL="1071563" indent="-457200" algn="l">
              <a:lnSpc>
                <a:spcPts val="2500"/>
              </a:lnSpc>
              <a:buClr>
                <a:srgbClr val="009999"/>
              </a:buClr>
              <a:buFont typeface="Incised901 Lt BT" panose="020B0403020204030204" pitchFamily="34" charset="0"/>
              <a:buChar char="–"/>
            </a:pPr>
            <a:r>
              <a:rPr lang="en-CA" sz="2200" spc="-150" dirty="0">
                <a:solidFill>
                  <a:srgbClr val="000000"/>
                </a:solidFill>
              </a:rPr>
              <a:t>What are some of the similarities the two regions share</a:t>
            </a:r>
            <a:r>
              <a:rPr lang="en-CA" sz="2200" spc="-150" dirty="0" smtClean="0">
                <a:solidFill>
                  <a:srgbClr val="000000"/>
                </a:solidFill>
              </a:rPr>
              <a:t>?</a:t>
            </a:r>
          </a:p>
          <a:p>
            <a:pPr marL="1071563" indent="-457200" algn="l">
              <a:lnSpc>
                <a:spcPts val="1500"/>
              </a:lnSpc>
              <a:buClr>
                <a:srgbClr val="009999"/>
              </a:buClr>
              <a:buFont typeface="Incised901 Lt BT" panose="020B0403020204030204" pitchFamily="34" charset="0"/>
              <a:buChar char="–"/>
            </a:pPr>
            <a:endParaRPr lang="en-CA" sz="2200" spc="-150" dirty="0">
              <a:solidFill>
                <a:srgbClr val="000000"/>
              </a:solidFill>
            </a:endParaRPr>
          </a:p>
          <a:p>
            <a:pPr marL="457200" indent="-457200" algn="l">
              <a:lnSpc>
                <a:spcPts val="2500"/>
              </a:lnSpc>
              <a:buClr>
                <a:srgbClr val="009999"/>
              </a:buClr>
              <a:buFont typeface="Arial" panose="020B0604020202020204" pitchFamily="34" charset="0"/>
              <a:buChar char="•"/>
            </a:pPr>
            <a:r>
              <a:rPr lang="en-CA" sz="2200" spc="-150" dirty="0" smtClean="0">
                <a:solidFill>
                  <a:srgbClr val="000000"/>
                </a:solidFill>
              </a:rPr>
              <a:t>www.oecdregionalwellbeing.org/index.html</a:t>
            </a:r>
            <a:endParaRPr lang="en-CA" sz="2200" spc="-150" dirty="0">
              <a:solidFill>
                <a:srgbClr val="000000"/>
              </a:solidFill>
            </a:endParaRP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2790889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412776"/>
            <a:ext cx="7588462" cy="115212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Examining differing philosophies for the creation of progress</a:t>
            </a:r>
          </a:p>
        </p:txBody>
      </p:sp>
      <p:sp>
        <p:nvSpPr>
          <p:cNvPr id="3" name="Title 1"/>
          <p:cNvSpPr txBox="1">
            <a:spLocks/>
          </p:cNvSpPr>
          <p:nvPr/>
        </p:nvSpPr>
        <p:spPr>
          <a:xfrm>
            <a:off x="827584" y="2132857"/>
            <a:ext cx="766047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buClr>
                <a:srgbClr val="009999"/>
              </a:buClr>
              <a:buFont typeface="Arial" panose="020B0604020202020204" pitchFamily="34" charset="0"/>
              <a:buChar char="•"/>
            </a:pPr>
            <a:endParaRPr lang="en-CA" sz="2200" spc="-150" dirty="0" smtClean="0">
              <a:solidFill>
                <a:srgbClr val="000000"/>
              </a:solidFill>
            </a:endParaRPr>
          </a:p>
          <a:p>
            <a:pPr marL="457200" indent="-457200" algn="l">
              <a:lnSpc>
                <a:spcPts val="2500"/>
              </a:lnSpc>
              <a:spcAft>
                <a:spcPts val="1500"/>
              </a:spcAft>
              <a:buClr>
                <a:srgbClr val="009999"/>
              </a:buClr>
              <a:buFont typeface="Arial" panose="020B0604020202020204" pitchFamily="34" charset="0"/>
              <a:buChar char="•"/>
            </a:pPr>
            <a:r>
              <a:rPr lang="en-CA" sz="2200" spc="-150" dirty="0" smtClean="0">
                <a:solidFill>
                  <a:srgbClr val="000000"/>
                </a:solidFill>
              </a:rPr>
              <a:t>Progressive economics </a:t>
            </a:r>
            <a:r>
              <a:rPr lang="en-CA" sz="2200" spc="-150" dirty="0">
                <a:solidFill>
                  <a:srgbClr val="000000"/>
                </a:solidFill>
              </a:rPr>
              <a:t>versus </a:t>
            </a:r>
            <a:r>
              <a:rPr lang="en-CA" sz="2200" spc="-150" dirty="0" smtClean="0">
                <a:solidFill>
                  <a:srgbClr val="000000"/>
                </a:solidFill>
              </a:rPr>
              <a:t>neo-liberalism</a:t>
            </a:r>
            <a:r>
              <a:rPr lang="en-CA" sz="2200" spc="-150" dirty="0">
                <a:solidFill>
                  <a:srgbClr val="000000"/>
                </a:solidFill>
              </a:rPr>
              <a:t>.</a:t>
            </a:r>
          </a:p>
          <a:p>
            <a:pPr marL="457200" indent="-457200" algn="l">
              <a:lnSpc>
                <a:spcPts val="2500"/>
              </a:lnSpc>
              <a:spcAft>
                <a:spcPts val="1500"/>
              </a:spcAft>
              <a:buClr>
                <a:srgbClr val="009999"/>
              </a:buClr>
              <a:buFont typeface="Arial" panose="020B0604020202020204" pitchFamily="34" charset="0"/>
              <a:buChar char="•"/>
            </a:pPr>
            <a:r>
              <a:rPr lang="en-CA" sz="2200" spc="-150" dirty="0">
                <a:solidFill>
                  <a:srgbClr val="000000"/>
                </a:solidFill>
              </a:rPr>
              <a:t>Use the links provided to investigate these two viewpoints.</a:t>
            </a:r>
          </a:p>
          <a:p>
            <a:pPr marL="457200" indent="-457200" algn="l">
              <a:lnSpc>
                <a:spcPts val="2500"/>
              </a:lnSpc>
              <a:spcAft>
                <a:spcPts val="1500"/>
              </a:spcAft>
              <a:buClr>
                <a:srgbClr val="009999"/>
              </a:buClr>
              <a:buFont typeface="Arial" panose="020B0604020202020204" pitchFamily="34" charset="0"/>
              <a:buChar char="•"/>
            </a:pPr>
            <a:r>
              <a:rPr lang="en-CA" sz="2200" spc="-150" dirty="0">
                <a:solidFill>
                  <a:srgbClr val="000000"/>
                </a:solidFill>
              </a:rPr>
              <a:t>Neoliberalism: </a:t>
            </a:r>
            <a:r>
              <a:rPr lang="en-CA" sz="2200" spc="-150" dirty="0" smtClean="0">
                <a:solidFill>
                  <a:srgbClr val="000000"/>
                </a:solidFill>
              </a:rPr>
              <a:t>www.globalissues.org/article/39/a-primer-on-neoliberalism</a:t>
            </a:r>
            <a:endParaRPr lang="en-CA" sz="2200" spc="-150" dirty="0">
              <a:solidFill>
                <a:srgbClr val="000000"/>
              </a:solidFill>
            </a:endParaRPr>
          </a:p>
          <a:p>
            <a:pPr marL="457200" indent="-457200" algn="l">
              <a:lnSpc>
                <a:spcPts val="2500"/>
              </a:lnSpc>
              <a:spcAft>
                <a:spcPts val="1500"/>
              </a:spcAft>
              <a:buClr>
                <a:srgbClr val="009999"/>
              </a:buClr>
              <a:buFont typeface="Arial" panose="020B0604020202020204" pitchFamily="34" charset="0"/>
              <a:buChar char="•"/>
            </a:pPr>
            <a:r>
              <a:rPr lang="en-CA" sz="2200" spc="-150" dirty="0">
                <a:solidFill>
                  <a:srgbClr val="000000"/>
                </a:solidFill>
              </a:rPr>
              <a:t>Progressive </a:t>
            </a:r>
            <a:r>
              <a:rPr lang="en-CA" sz="2200" spc="-150" dirty="0" smtClean="0">
                <a:solidFill>
                  <a:srgbClr val="000000"/>
                </a:solidFill>
              </a:rPr>
              <a:t>economics</a:t>
            </a:r>
            <a:r>
              <a:rPr lang="en-CA" sz="2200" spc="-150" dirty="0">
                <a:solidFill>
                  <a:srgbClr val="000000"/>
                </a:solidFill>
              </a:rPr>
              <a:t>: </a:t>
            </a:r>
            <a:r>
              <a:rPr lang="en-CA" sz="2200" spc="-150" dirty="0" smtClean="0">
                <a:solidFill>
                  <a:srgbClr val="000000"/>
                </a:solidFill>
              </a:rPr>
              <a:t>www.scribd.com/doc/131793272/Progressive-Thinking</a:t>
            </a:r>
            <a:endParaRPr lang="en-CA" sz="2200" spc="-150" dirty="0">
              <a:solidFill>
                <a:srgbClr val="000000"/>
              </a:solidFill>
            </a:endParaRPr>
          </a:p>
          <a:p>
            <a:pPr marL="457200" indent="-457200" algn="l">
              <a:lnSpc>
                <a:spcPts val="2500"/>
              </a:lnSpc>
              <a:spcAft>
                <a:spcPts val="1500"/>
              </a:spcAft>
              <a:buClr>
                <a:srgbClr val="009999"/>
              </a:buClr>
              <a:buFont typeface="Arial" panose="020B0604020202020204" pitchFamily="34" charset="0"/>
              <a:buChar char="•"/>
            </a:pPr>
            <a:r>
              <a:rPr lang="en-CA" sz="2200" spc="-150" dirty="0">
                <a:solidFill>
                  <a:srgbClr val="000000"/>
                </a:solidFill>
              </a:rPr>
              <a:t>Be prepared to discuss your interpretations and thoughts with the class.</a:t>
            </a: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4205999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412776"/>
            <a:ext cx="7588462" cy="115212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Summary</a:t>
            </a:r>
          </a:p>
        </p:txBody>
      </p:sp>
      <p:sp>
        <p:nvSpPr>
          <p:cNvPr id="3" name="Title 1"/>
          <p:cNvSpPr txBox="1">
            <a:spLocks/>
          </p:cNvSpPr>
          <p:nvPr/>
        </p:nvSpPr>
        <p:spPr>
          <a:xfrm>
            <a:off x="827584" y="2132857"/>
            <a:ext cx="766047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buClr>
                <a:srgbClr val="009999"/>
              </a:buClr>
              <a:buFont typeface="Arial" panose="020B0604020202020204" pitchFamily="34" charset="0"/>
              <a:buChar char="•"/>
            </a:pPr>
            <a:endParaRPr lang="en-CA" sz="2200" spc="-150" dirty="0" smtClean="0">
              <a:solidFill>
                <a:srgbClr val="000000"/>
              </a:solidFill>
            </a:endParaRPr>
          </a:p>
          <a:p>
            <a:pPr marL="457200" indent="-457200" algn="l">
              <a:lnSpc>
                <a:spcPts val="2500"/>
              </a:lnSpc>
              <a:spcAft>
                <a:spcPts val="1500"/>
              </a:spcAft>
              <a:buClr>
                <a:srgbClr val="009999"/>
              </a:buClr>
              <a:buFont typeface="Arial" panose="020B0604020202020204" pitchFamily="34" charset="0"/>
              <a:buChar char="•"/>
            </a:pPr>
            <a:r>
              <a:rPr lang="en-CA" sz="2800" spc="-150" dirty="0">
                <a:solidFill>
                  <a:srgbClr val="000000"/>
                </a:solidFill>
              </a:rPr>
              <a:t>How would you define:</a:t>
            </a:r>
          </a:p>
          <a:p>
            <a:pPr marL="896938" indent="-273050" algn="l">
              <a:lnSpc>
                <a:spcPts val="3200"/>
              </a:lnSpc>
              <a:buClr>
                <a:srgbClr val="009999"/>
              </a:buClr>
              <a:buFont typeface="Incised901 Lt BT" panose="020B0403020204030204" pitchFamily="34" charset="0"/>
              <a:buChar char="–"/>
            </a:pPr>
            <a:r>
              <a:rPr lang="en-CA" sz="2800" spc="-150" dirty="0">
                <a:solidFill>
                  <a:srgbClr val="000000"/>
                </a:solidFill>
              </a:rPr>
              <a:t>Progressive economics</a:t>
            </a:r>
          </a:p>
          <a:p>
            <a:pPr marL="896938" indent="-273050" algn="l">
              <a:lnSpc>
                <a:spcPts val="3200"/>
              </a:lnSpc>
              <a:buClr>
                <a:srgbClr val="009999"/>
              </a:buClr>
              <a:buFont typeface="Incised901 Lt BT" panose="020B0403020204030204" pitchFamily="34" charset="0"/>
              <a:buChar char="–"/>
            </a:pPr>
            <a:r>
              <a:rPr lang="en-CA" sz="2800" spc="-150" dirty="0">
                <a:solidFill>
                  <a:srgbClr val="000000"/>
                </a:solidFill>
              </a:rPr>
              <a:t>Neo-liberal Economics</a:t>
            </a: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3059472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412776"/>
            <a:ext cx="7760100" cy="115212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000" b="1" spc="-150" dirty="0"/>
              <a:t>Watch the video clips Comparing the Norwegian Model to the Bolivarian Alliance </a:t>
            </a:r>
            <a:endParaRPr lang="en-CA" sz="3000" b="1" spc="-150" dirty="0" smtClean="0"/>
          </a:p>
          <a:p>
            <a:pPr algn="l"/>
            <a:r>
              <a:rPr lang="en-CA" sz="2000" b="1" spc="-150" dirty="0" smtClean="0"/>
              <a:t>(</a:t>
            </a:r>
            <a:r>
              <a:rPr lang="en-CA" sz="2000" b="1" spc="-150" dirty="0"/>
              <a:t>Knot </a:t>
            </a:r>
            <a:r>
              <a:rPr lang="en-CA" sz="2000" b="1" spc="-150" dirty="0" err="1"/>
              <a:t>Thonstad</a:t>
            </a:r>
            <a:r>
              <a:rPr lang="en-CA" sz="2000" b="1" spc="-150" dirty="0"/>
              <a:t> LO, Jon Erik D</a:t>
            </a:r>
            <a:r>
              <a:rPr lang="az-Cyrl-AZ" sz="2000" b="1" spc="-150" dirty="0"/>
              <a:t>ө</a:t>
            </a:r>
            <a:r>
              <a:rPr lang="en-CA" sz="2000" b="1" spc="-150" dirty="0" err="1"/>
              <a:t>lvik</a:t>
            </a:r>
            <a:r>
              <a:rPr lang="en-CA" sz="2000" b="1" spc="-150" dirty="0"/>
              <a:t> - </a:t>
            </a:r>
            <a:r>
              <a:rPr lang="en-CA" sz="2000" b="1" spc="-150" dirty="0" err="1"/>
              <a:t>FAFO</a:t>
            </a:r>
            <a:r>
              <a:rPr lang="en-CA" sz="2000" b="1" spc="-150" dirty="0"/>
              <a:t>, Ruben Pereira Durante - ALBA/Inter-America Development Bank</a:t>
            </a:r>
            <a:r>
              <a:rPr lang="en-CA" sz="2000" b="1" spc="-150" dirty="0" smtClean="0"/>
              <a:t>)</a:t>
            </a:r>
          </a:p>
          <a:p>
            <a:pPr algn="l">
              <a:lnSpc>
                <a:spcPts val="3200"/>
              </a:lnSpc>
            </a:pPr>
            <a:endParaRPr lang="en-CA" sz="2000" b="1" spc="-150" dirty="0"/>
          </a:p>
        </p:txBody>
      </p:sp>
      <p:sp>
        <p:nvSpPr>
          <p:cNvPr id="3" name="Title 1"/>
          <p:cNvSpPr txBox="1">
            <a:spLocks/>
          </p:cNvSpPr>
          <p:nvPr/>
        </p:nvSpPr>
        <p:spPr>
          <a:xfrm>
            <a:off x="777769" y="2924944"/>
            <a:ext cx="7660470" cy="338437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buClr>
                <a:srgbClr val="009999"/>
              </a:buClr>
              <a:buFont typeface="Arial" panose="020B0604020202020204" pitchFamily="34" charset="0"/>
              <a:buChar char="•"/>
            </a:pPr>
            <a:endParaRPr lang="en-CA" sz="2200" spc="-150" dirty="0" smtClean="0">
              <a:solidFill>
                <a:srgbClr val="000000"/>
              </a:solidFill>
            </a:endParaRPr>
          </a:p>
          <a:p>
            <a:pPr marL="457200" indent="-457200" algn="l">
              <a:lnSpc>
                <a:spcPts val="2500"/>
              </a:lnSpc>
              <a:spcAft>
                <a:spcPts val="1500"/>
              </a:spcAft>
              <a:buClr>
                <a:srgbClr val="009999"/>
              </a:buClr>
              <a:buFont typeface="Arial" panose="020B0604020202020204" pitchFamily="34" charset="0"/>
              <a:buChar char="•"/>
            </a:pPr>
            <a:r>
              <a:rPr lang="en-CA" sz="2200" spc="-150" dirty="0">
                <a:solidFill>
                  <a:srgbClr val="000000"/>
                </a:solidFill>
              </a:rPr>
              <a:t>Which philosophy do you see driving the progress of Norway? Venezuela?</a:t>
            </a:r>
          </a:p>
          <a:p>
            <a:pPr marL="457200" indent="-457200" algn="l">
              <a:lnSpc>
                <a:spcPts val="2500"/>
              </a:lnSpc>
              <a:spcAft>
                <a:spcPts val="1500"/>
              </a:spcAft>
              <a:buClr>
                <a:srgbClr val="009999"/>
              </a:buClr>
              <a:buFont typeface="Arial" panose="020B0604020202020204" pitchFamily="34" charset="0"/>
              <a:buChar char="•"/>
            </a:pPr>
            <a:r>
              <a:rPr lang="en-CA" sz="2200" spc="-150" dirty="0">
                <a:solidFill>
                  <a:srgbClr val="000000"/>
                </a:solidFill>
              </a:rPr>
              <a:t>How are the two philosophies similar and different?</a:t>
            </a:r>
          </a:p>
          <a:p>
            <a:pPr marL="457200" indent="-457200" algn="l">
              <a:lnSpc>
                <a:spcPts val="2500"/>
              </a:lnSpc>
              <a:spcAft>
                <a:spcPts val="1500"/>
              </a:spcAft>
              <a:buClr>
                <a:srgbClr val="009999"/>
              </a:buClr>
              <a:buFont typeface="Arial" panose="020B0604020202020204" pitchFamily="34" charset="0"/>
              <a:buChar char="•"/>
            </a:pPr>
            <a:r>
              <a:rPr lang="en-CA" sz="2200" spc="-150" dirty="0">
                <a:solidFill>
                  <a:srgbClr val="000000"/>
                </a:solidFill>
              </a:rPr>
              <a:t>How has this philosophy benefitted and/or hindered the society of each country?</a:t>
            </a: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3852259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27954" y="1340768"/>
            <a:ext cx="7588462" cy="5760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200"/>
              </a:lnSpc>
            </a:pPr>
            <a:r>
              <a:rPr lang="en-CA" sz="3500" b="1" spc="-150" dirty="0"/>
              <a:t>History of Progressive Economics </a:t>
            </a:r>
          </a:p>
        </p:txBody>
      </p:sp>
      <p:sp>
        <p:nvSpPr>
          <p:cNvPr id="3" name="Title 1"/>
          <p:cNvSpPr txBox="1">
            <a:spLocks/>
          </p:cNvSpPr>
          <p:nvPr/>
        </p:nvSpPr>
        <p:spPr>
          <a:xfrm>
            <a:off x="755576" y="1844825"/>
            <a:ext cx="7920880" cy="439248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Economic liberalism prevailed in the United States through the 1800s and early 1900s. </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Great Depression of the 1930s led an economist named John Maynard Keynes to a theory that challenged liberalism as the best policy for capitalists. He said, in essence, that full employment is necessary for capitalism to grow and it can be achieved only if governments and central banks intervene to increase employment. </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President Roosevelt's New Deal was created, which did improve life for many people. </a:t>
            </a:r>
          </a:p>
          <a:p>
            <a:pPr marL="457200" indent="-457200" algn="l">
              <a:lnSpc>
                <a:spcPts val="2500"/>
              </a:lnSpc>
              <a:spcAft>
                <a:spcPts val="1000"/>
              </a:spcAft>
              <a:buClr>
                <a:srgbClr val="009999"/>
              </a:buClr>
              <a:buFont typeface="Arial" panose="020B0604020202020204" pitchFamily="34" charset="0"/>
              <a:buChar char="•"/>
            </a:pPr>
            <a:r>
              <a:rPr lang="en-CA" sz="2200" spc="-150" dirty="0">
                <a:solidFill>
                  <a:srgbClr val="000000"/>
                </a:solidFill>
              </a:rPr>
              <a:t>The belief that government should advance the common good became widely accepted. (progressive economics)</a:t>
            </a:r>
          </a:p>
          <a:p>
            <a:pPr marL="457200" indent="-457200" algn="l">
              <a:lnSpc>
                <a:spcPts val="2500"/>
              </a:lnSpc>
              <a:buClr>
                <a:srgbClr val="009999"/>
              </a:buClr>
              <a:buFont typeface="Arial" panose="020B0604020202020204" pitchFamily="34" charset="0"/>
              <a:buChar char="•"/>
            </a:pPr>
            <a:endParaRPr lang="en-CA" sz="2200" spc="-150" dirty="0">
              <a:solidFill>
                <a:srgbClr val="000000"/>
              </a:solidFill>
            </a:endParaRPr>
          </a:p>
        </p:txBody>
      </p:sp>
    </p:spTree>
    <p:extLst>
      <p:ext uri="{BB962C8B-B14F-4D97-AF65-F5344CB8AC3E}">
        <p14:creationId xmlns:p14="http://schemas.microsoft.com/office/powerpoint/2010/main" val="3113087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ommon Threads">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ubtitle/title slide">
  <a:themeElements>
    <a:clrScheme name="Custom 6">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7F7F7F"/>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nfo slide">
  <a:themeElements>
    <a:clrScheme name="Custom 5">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A6A2"/>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Common Threads">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mon Threads">
      <a:majorFont>
        <a:latin typeface="Incised901 Lt BT"/>
        <a:ea typeface=""/>
        <a:cs typeface=""/>
      </a:majorFont>
      <a:minorFont>
        <a:latin typeface="Incised901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718</TotalTime>
  <Words>1683</Words>
  <Application>Microsoft Office PowerPoint</Application>
  <PresentationFormat>On-screen Show (4:3)</PresentationFormat>
  <Paragraphs>178</Paragraphs>
  <Slides>30</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30</vt:i4>
      </vt:variant>
    </vt:vector>
  </HeadingPairs>
  <TitlesOfParts>
    <vt:vector size="37" baseType="lpstr">
      <vt:lpstr>Arial</vt:lpstr>
      <vt:lpstr>Calibri</vt:lpstr>
      <vt:lpstr>Incised901 Lt BT</vt:lpstr>
      <vt:lpstr>Custom Design</vt:lpstr>
      <vt:lpstr>subtitle/title slide</vt:lpstr>
      <vt:lpstr>info slide</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ferorek</dc:creator>
  <cp:lastModifiedBy>Ferorelli, Kristina</cp:lastModifiedBy>
  <cp:revision>66</cp:revision>
  <cp:lastPrinted>2016-05-03T20:04:07Z</cp:lastPrinted>
  <dcterms:created xsi:type="dcterms:W3CDTF">2015-05-19T15:54:27Z</dcterms:created>
  <dcterms:modified xsi:type="dcterms:W3CDTF">2016-05-03T20:12:12Z</dcterms:modified>
</cp:coreProperties>
</file>