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2" r:id="rId3"/>
    <p:sldMasterId id="2147483666" r:id="rId4"/>
  </p:sldMasterIdLst>
  <p:handoutMasterIdLst>
    <p:handoutMasterId r:id="rId26"/>
  </p:handoutMasterIdLst>
  <p:sldIdLst>
    <p:sldId id="256" r:id="rId5"/>
    <p:sldId id="258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8" r:id="rId15"/>
    <p:sldId id="306" r:id="rId16"/>
    <p:sldId id="307" r:id="rId17"/>
    <p:sldId id="309" r:id="rId18"/>
    <p:sldId id="310" r:id="rId19"/>
    <p:sldId id="311" r:id="rId20"/>
    <p:sldId id="297" r:id="rId21"/>
    <p:sldId id="312" r:id="rId22"/>
    <p:sldId id="313" r:id="rId23"/>
    <p:sldId id="314" r:id="rId24"/>
    <p:sldId id="315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66" autoAdjust="0"/>
    <p:restoredTop sz="94660"/>
  </p:normalViewPr>
  <p:slideViewPr>
    <p:cSldViewPr>
      <p:cViewPr varScale="1">
        <p:scale>
          <a:sx n="96" d="100"/>
          <a:sy n="96" d="100"/>
        </p:scale>
        <p:origin x="15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256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925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423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715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371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24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858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78B15-197B-4BCA-9E8D-486E981C792F}" type="datetimeFigureOut">
              <a:rPr lang="en-CA" smtClean="0"/>
              <a:t>03/05/2016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760EC-57F0-4A79-8F61-ED9115704460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4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B558E-E312-4888-915B-44BBEE595F48}" type="datetimeFigureOut">
              <a:rPr lang="en-CA" smtClean="0"/>
              <a:t>03/05/2016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D4AF-3251-4176-B2ED-352AF1798B7D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4665E-117C-4EA6-9534-2AD522AF7604}" type="datetimeFigureOut">
              <a:rPr lang="en-CA" smtClean="0"/>
              <a:t>03/05/2016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239F0-0234-4DB9-8BB5-B635F5AB68B7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8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17780-D5E8-400A-9CAB-09DD299C46AC}" type="datetimeFigureOut">
              <a:rPr lang="en-CA" smtClean="0"/>
              <a:t>03/05/2016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CC6EB-D90A-4C0B-B2AA-E1EBB1566D11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2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shingtonpost.com/wp-srv/special/world/gasoline-prices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ia.gov/countries/index.cfm?view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ia.gov/countries/index.cfm?view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ia.gov/countries/index.cfm?view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57841" y="2276872"/>
            <a:ext cx="7034639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b="1" spc="-150" dirty="0"/>
              <a:t>Oil Addiction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29849" y="2780928"/>
            <a:ext cx="7034639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3200" dirty="0"/>
              <a:t>Who has it?</a:t>
            </a:r>
          </a:p>
          <a:p>
            <a:pPr algn="l"/>
            <a:r>
              <a:rPr lang="en-CA" sz="3200" dirty="0"/>
              <a:t>Who wants it?</a:t>
            </a:r>
          </a:p>
          <a:p>
            <a:pPr algn="l"/>
            <a:r>
              <a:rPr lang="en-CA" sz="3200" dirty="0"/>
              <a:t>Why should YOU care?</a:t>
            </a:r>
          </a:p>
        </p:txBody>
      </p:sp>
    </p:spTree>
    <p:extLst>
      <p:ext uri="{BB962C8B-B14F-4D97-AF65-F5344CB8AC3E}">
        <p14:creationId xmlns:p14="http://schemas.microsoft.com/office/powerpoint/2010/main" val="394768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64058" y="5544805"/>
            <a:ext cx="7084406" cy="69250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How many people got 10 out of 10 correct?</a:t>
            </a:r>
          </a:p>
        </p:txBody>
      </p:sp>
      <p:sp>
        <p:nvSpPr>
          <p:cNvPr id="5" name="Rectangle 4"/>
          <p:cNvSpPr/>
          <p:nvPr/>
        </p:nvSpPr>
        <p:spPr>
          <a:xfrm>
            <a:off x="5076056" y="5991091"/>
            <a:ext cx="64807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>
                <a:solidFill>
                  <a:srgbClr val="000000"/>
                </a:solidFill>
              </a:rPr>
              <a:t>Source: Index Mundi (</a:t>
            </a:r>
            <a:r>
              <a:rPr lang="en-CA" sz="1000" dirty="0" smtClean="0">
                <a:solidFill>
                  <a:srgbClr val="000000"/>
                </a:solidFill>
              </a:rPr>
              <a:t>2012) http</a:t>
            </a:r>
            <a:r>
              <a:rPr lang="en-CA" sz="1000" dirty="0">
                <a:solidFill>
                  <a:srgbClr val="000000"/>
                </a:solidFill>
              </a:rPr>
              <a:t>://www.indexmundi.com/map/?v=91000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095296"/>
              </p:ext>
            </p:extLst>
          </p:nvPr>
        </p:nvGraphicFramePr>
        <p:xfrm>
          <a:off x="2050880" y="1012149"/>
          <a:ext cx="5770984" cy="4361067"/>
        </p:xfrm>
        <a:graphic>
          <a:graphicData uri="http://schemas.openxmlformats.org/drawingml/2006/table">
            <a:tbl>
              <a:tblPr firstRow="1" bandRow="1"/>
              <a:tblGrid>
                <a:gridCol w="2070151"/>
                <a:gridCol w="3700833"/>
              </a:tblGrid>
              <a:tr h="6652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1900" dirty="0" smtClean="0"/>
                        <a:t>Country</a:t>
                      </a:r>
                      <a:endParaRPr lang="en-CA" sz="1900" dirty="0"/>
                    </a:p>
                  </a:txBody>
                  <a:tcPr marL="73916" marR="73916" marT="36958" marB="3695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1900" dirty="0" smtClean="0"/>
                        <a:t>Oil</a:t>
                      </a:r>
                      <a:r>
                        <a:rPr lang="en-CA" sz="1900" baseline="0" dirty="0" smtClean="0"/>
                        <a:t> consumption per capita</a:t>
                      </a:r>
                    </a:p>
                    <a:p>
                      <a:r>
                        <a:rPr lang="en-CA" sz="19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(barrels/day per 1,000 people)</a:t>
                      </a:r>
                      <a:endParaRPr lang="en-CA" sz="1900" dirty="0"/>
                    </a:p>
                  </a:txBody>
                  <a:tcPr marL="73916" marR="73916" marT="36958" marB="3695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3695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CA" sz="1900" dirty="0" smtClean="0">
                          <a:solidFill>
                            <a:srgbClr val="000000"/>
                          </a:solidFill>
                        </a:rPr>
                        <a:t>1. Canada</a:t>
                      </a:r>
                      <a:endParaRPr lang="en-CA" sz="1900" dirty="0">
                        <a:solidFill>
                          <a:srgbClr val="000000"/>
                        </a:solidFill>
                      </a:endParaRPr>
                    </a:p>
                  </a:txBody>
                  <a:tcPr marL="73916" marR="73916" marT="36958" marB="3695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1900" dirty="0" smtClean="0">
                          <a:solidFill>
                            <a:srgbClr val="000000"/>
                          </a:solidFill>
                        </a:rPr>
                        <a:t>64</a:t>
                      </a:r>
                      <a:endParaRPr lang="en-CA" sz="1900" dirty="0">
                        <a:solidFill>
                          <a:srgbClr val="000000"/>
                        </a:solidFill>
                      </a:endParaRPr>
                    </a:p>
                  </a:txBody>
                  <a:tcPr marL="73916" marR="73916" marT="36958" marB="3695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695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1900" dirty="0" smtClean="0">
                          <a:solidFill>
                            <a:srgbClr val="000000"/>
                          </a:solidFill>
                        </a:rPr>
                        <a:t>2. USA</a:t>
                      </a:r>
                      <a:endParaRPr lang="en-CA" sz="1900" dirty="0">
                        <a:solidFill>
                          <a:srgbClr val="000000"/>
                        </a:solidFill>
                      </a:endParaRPr>
                    </a:p>
                  </a:txBody>
                  <a:tcPr marL="73916" marR="73916" marT="36958" marB="3695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1900" dirty="0" smtClean="0">
                          <a:solidFill>
                            <a:srgbClr val="000000"/>
                          </a:solidFill>
                        </a:rPr>
                        <a:t>61</a:t>
                      </a:r>
                      <a:endParaRPr lang="en-CA" sz="1900" dirty="0">
                        <a:solidFill>
                          <a:srgbClr val="000000"/>
                        </a:solidFill>
                      </a:endParaRPr>
                    </a:p>
                  </a:txBody>
                  <a:tcPr marL="73916" marR="73916" marT="36958" marB="3695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695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1900" dirty="0" smtClean="0">
                          <a:solidFill>
                            <a:srgbClr val="000000"/>
                          </a:solidFill>
                        </a:rPr>
                        <a:t>3. Norway</a:t>
                      </a:r>
                      <a:endParaRPr lang="en-CA" sz="1900" dirty="0">
                        <a:solidFill>
                          <a:srgbClr val="000000"/>
                        </a:solidFill>
                      </a:endParaRPr>
                    </a:p>
                  </a:txBody>
                  <a:tcPr marL="73916" marR="73916" marT="36958" marB="3695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1900" dirty="0" smtClean="0">
                          <a:solidFill>
                            <a:srgbClr val="000000"/>
                          </a:solidFill>
                        </a:rPr>
                        <a:t>47</a:t>
                      </a:r>
                      <a:endParaRPr lang="en-CA" sz="1900" dirty="0">
                        <a:solidFill>
                          <a:srgbClr val="000000"/>
                        </a:solidFill>
                      </a:endParaRPr>
                    </a:p>
                  </a:txBody>
                  <a:tcPr marL="73916" marR="73916" marT="36958" marB="3695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695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1900" dirty="0" smtClean="0">
                          <a:solidFill>
                            <a:srgbClr val="000000"/>
                          </a:solidFill>
                        </a:rPr>
                        <a:t>4. Australia</a:t>
                      </a:r>
                      <a:endParaRPr lang="en-CA" sz="1900" dirty="0">
                        <a:solidFill>
                          <a:srgbClr val="000000"/>
                        </a:solidFill>
                      </a:endParaRPr>
                    </a:p>
                  </a:txBody>
                  <a:tcPr marL="73916" marR="73916" marT="36958" marB="3695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1900" dirty="0" smtClean="0">
                          <a:solidFill>
                            <a:srgbClr val="000000"/>
                          </a:solidFill>
                        </a:rPr>
                        <a:t>44</a:t>
                      </a:r>
                      <a:endParaRPr lang="en-CA" sz="1900" dirty="0">
                        <a:solidFill>
                          <a:srgbClr val="000000"/>
                        </a:solidFill>
                      </a:endParaRPr>
                    </a:p>
                  </a:txBody>
                  <a:tcPr marL="73916" marR="73916" marT="36958" marB="3695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695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1900" dirty="0" smtClean="0">
                          <a:solidFill>
                            <a:srgbClr val="000000"/>
                          </a:solidFill>
                        </a:rPr>
                        <a:t>5. Japan</a:t>
                      </a:r>
                      <a:endParaRPr lang="en-CA" sz="1900" dirty="0">
                        <a:solidFill>
                          <a:srgbClr val="000000"/>
                        </a:solidFill>
                      </a:endParaRPr>
                    </a:p>
                  </a:txBody>
                  <a:tcPr marL="73916" marR="73916" marT="36958" marB="3695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1900" dirty="0" smtClean="0">
                          <a:solidFill>
                            <a:srgbClr val="000000"/>
                          </a:solidFill>
                        </a:rPr>
                        <a:t>35</a:t>
                      </a:r>
                      <a:endParaRPr lang="en-CA" sz="1900" dirty="0">
                        <a:solidFill>
                          <a:srgbClr val="000000"/>
                        </a:solidFill>
                      </a:endParaRPr>
                    </a:p>
                  </a:txBody>
                  <a:tcPr marL="73916" marR="73916" marT="36958" marB="3695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695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1900" dirty="0" smtClean="0">
                          <a:solidFill>
                            <a:srgbClr val="000000"/>
                          </a:solidFill>
                        </a:rPr>
                        <a:t>6. New</a:t>
                      </a:r>
                      <a:r>
                        <a:rPr lang="en-CA" sz="1900" baseline="0" dirty="0" smtClean="0">
                          <a:solidFill>
                            <a:srgbClr val="000000"/>
                          </a:solidFill>
                        </a:rPr>
                        <a:t> Zealand</a:t>
                      </a:r>
                      <a:endParaRPr lang="en-CA" sz="1900" dirty="0">
                        <a:solidFill>
                          <a:srgbClr val="000000"/>
                        </a:solidFill>
                      </a:endParaRPr>
                    </a:p>
                  </a:txBody>
                  <a:tcPr marL="73916" marR="73916" marT="36958" marB="3695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1900" dirty="0" smtClean="0">
                          <a:solidFill>
                            <a:srgbClr val="000000"/>
                          </a:solidFill>
                        </a:rPr>
                        <a:t>35</a:t>
                      </a:r>
                      <a:endParaRPr lang="en-CA" sz="1900" dirty="0">
                        <a:solidFill>
                          <a:srgbClr val="000000"/>
                        </a:solidFill>
                      </a:endParaRPr>
                    </a:p>
                  </a:txBody>
                  <a:tcPr marL="73916" marR="73916" marT="36958" marB="3695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695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1900" dirty="0" smtClean="0">
                          <a:solidFill>
                            <a:srgbClr val="000000"/>
                          </a:solidFill>
                        </a:rPr>
                        <a:t>7. Germany</a:t>
                      </a:r>
                      <a:r>
                        <a:rPr lang="en-CA" sz="19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CA" sz="1900" dirty="0">
                        <a:solidFill>
                          <a:srgbClr val="000000"/>
                        </a:solidFill>
                      </a:endParaRPr>
                    </a:p>
                  </a:txBody>
                  <a:tcPr marL="73916" marR="73916" marT="36958" marB="3695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1900" dirty="0" smtClean="0">
                          <a:solidFill>
                            <a:srgbClr val="000000"/>
                          </a:solidFill>
                        </a:rPr>
                        <a:t>31</a:t>
                      </a:r>
                    </a:p>
                  </a:txBody>
                  <a:tcPr marL="73916" marR="73916" marT="36958" marB="3695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695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1900" dirty="0" smtClean="0">
                          <a:solidFill>
                            <a:srgbClr val="000000"/>
                          </a:solidFill>
                        </a:rPr>
                        <a:t>8. Venezuela </a:t>
                      </a:r>
                      <a:endParaRPr lang="en-CA" sz="1900" dirty="0">
                        <a:solidFill>
                          <a:srgbClr val="000000"/>
                        </a:solidFill>
                      </a:endParaRPr>
                    </a:p>
                  </a:txBody>
                  <a:tcPr marL="73916" marR="73916" marT="36958" marB="3695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1900" dirty="0" smtClean="0">
                          <a:solidFill>
                            <a:srgbClr val="000000"/>
                          </a:solidFill>
                        </a:rPr>
                        <a:t>27</a:t>
                      </a:r>
                    </a:p>
                  </a:txBody>
                  <a:tcPr marL="73916" marR="73916" marT="36958" marB="3695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695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1900" dirty="0" smtClean="0">
                          <a:solidFill>
                            <a:srgbClr val="000000"/>
                          </a:solidFill>
                        </a:rPr>
                        <a:t>9. UK</a:t>
                      </a:r>
                      <a:endParaRPr lang="en-CA" sz="1900" dirty="0">
                        <a:solidFill>
                          <a:srgbClr val="000000"/>
                        </a:solidFill>
                      </a:endParaRPr>
                    </a:p>
                  </a:txBody>
                  <a:tcPr marL="73916" marR="73916" marT="36958" marB="3695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1900" dirty="0" smtClean="0">
                          <a:solidFill>
                            <a:srgbClr val="000000"/>
                          </a:solidFill>
                        </a:rPr>
                        <a:t>26</a:t>
                      </a:r>
                    </a:p>
                  </a:txBody>
                  <a:tcPr marL="73916" marR="73916" marT="36958" marB="3695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695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1900" dirty="0" smtClean="0">
                          <a:solidFill>
                            <a:srgbClr val="000000"/>
                          </a:solidFill>
                        </a:rPr>
                        <a:t>10. China</a:t>
                      </a:r>
                      <a:endParaRPr lang="en-CA" sz="1900" dirty="0">
                        <a:solidFill>
                          <a:srgbClr val="000000"/>
                        </a:solidFill>
                      </a:endParaRPr>
                    </a:p>
                  </a:txBody>
                  <a:tcPr marL="73916" marR="73916" marT="36958" marB="3695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1900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 marL="73916" marR="73916" marT="36958" marB="3695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97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27954" y="1754877"/>
            <a:ext cx="7084406" cy="72007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Which activity consumes the most oil?</a:t>
            </a: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45825" y="2420888"/>
            <a:ext cx="6274447" cy="23762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b="1" spc="-150" dirty="0" smtClean="0">
                <a:solidFill>
                  <a:srgbClr val="000000"/>
                </a:solidFill>
              </a:rPr>
              <a:t>a. Driving</a:t>
            </a:r>
            <a:endParaRPr lang="en-CA" sz="2800" b="1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r>
              <a:rPr lang="en-CA" sz="2800" b="1" spc="-150" dirty="0" smtClean="0">
                <a:solidFill>
                  <a:srgbClr val="000000"/>
                </a:solidFill>
              </a:rPr>
              <a:t>b. Putting </a:t>
            </a:r>
            <a:r>
              <a:rPr lang="en-CA" sz="2800" b="1" spc="-150" dirty="0">
                <a:solidFill>
                  <a:srgbClr val="000000"/>
                </a:solidFill>
              </a:rPr>
              <a:t>on make-up</a:t>
            </a:r>
          </a:p>
          <a:p>
            <a:pPr algn="l">
              <a:lnSpc>
                <a:spcPts val="3200"/>
              </a:lnSpc>
            </a:pPr>
            <a:r>
              <a:rPr lang="en-CA" sz="2800" b="1" spc="-150" dirty="0" smtClean="0">
                <a:solidFill>
                  <a:srgbClr val="000000"/>
                </a:solidFill>
              </a:rPr>
              <a:t>c. Eating </a:t>
            </a:r>
            <a:r>
              <a:rPr lang="en-CA" sz="2800" b="1" spc="-150" dirty="0">
                <a:solidFill>
                  <a:srgbClr val="000000"/>
                </a:solidFill>
              </a:rPr>
              <a:t>fruits/vegetables</a:t>
            </a:r>
          </a:p>
          <a:p>
            <a:pPr algn="l">
              <a:lnSpc>
                <a:spcPts val="3200"/>
              </a:lnSpc>
            </a:pPr>
            <a:r>
              <a:rPr lang="en-CA" sz="2800" b="1" spc="-150" dirty="0" smtClean="0">
                <a:solidFill>
                  <a:srgbClr val="000000"/>
                </a:solidFill>
              </a:rPr>
              <a:t>d. Heating </a:t>
            </a:r>
            <a:r>
              <a:rPr lang="en-CA" sz="2800" b="1" spc="-150" dirty="0">
                <a:solidFill>
                  <a:srgbClr val="000000"/>
                </a:solidFill>
              </a:rPr>
              <a:t>houses</a:t>
            </a:r>
          </a:p>
          <a:p>
            <a:pPr algn="l">
              <a:lnSpc>
                <a:spcPts val="3200"/>
              </a:lnSpc>
            </a:pPr>
            <a:endParaRPr lang="en-CA" sz="2800" b="1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endParaRPr lang="en-CA" sz="2800" b="1" spc="-1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9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87994" y="1556792"/>
            <a:ext cx="7084406" cy="468051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If you said </a:t>
            </a:r>
            <a:r>
              <a:rPr lang="en-CA" sz="2800" b="1" spc="-150" dirty="0">
                <a:solidFill>
                  <a:srgbClr val="000000"/>
                </a:solidFill>
              </a:rPr>
              <a:t>driving</a:t>
            </a:r>
            <a:r>
              <a:rPr lang="en-CA" sz="2800" spc="-150" dirty="0">
                <a:solidFill>
                  <a:srgbClr val="000000"/>
                </a:solidFill>
              </a:rPr>
              <a:t> you’re correct!</a:t>
            </a: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Transportation currently accounts for 23% of the world's greenhouse-gas emissions.</a:t>
            </a: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As of 2011 there were over 1 billion cars worldwide!  </a:t>
            </a: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It’s predicted that there will be 2.5 billion cars worldwide by 2050.</a:t>
            </a: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7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27954" y="1484785"/>
            <a:ext cx="7084406" cy="144015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spc="-150" dirty="0" smtClean="0">
                <a:solidFill>
                  <a:srgbClr val="000000"/>
                </a:solidFill>
              </a:rPr>
              <a:t>Make </a:t>
            </a:r>
            <a:r>
              <a:rPr lang="en-CA" sz="2800" spc="-150" dirty="0">
                <a:solidFill>
                  <a:srgbClr val="000000"/>
                </a:solidFill>
              </a:rPr>
              <a:t>your best </a:t>
            </a:r>
            <a:r>
              <a:rPr lang="en-CA" sz="2800" spc="-150" dirty="0" err="1">
                <a:solidFill>
                  <a:srgbClr val="000000"/>
                </a:solidFill>
              </a:rPr>
              <a:t>guestimation</a:t>
            </a:r>
            <a:endParaRPr lang="en-CA" sz="2800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Rank the following countries from highest (1) to lowest (5) gas price:</a:t>
            </a: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45825" y="3140968"/>
            <a:ext cx="2097983" cy="23762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b="1" spc="-150" dirty="0" smtClean="0">
                <a:solidFill>
                  <a:srgbClr val="000000"/>
                </a:solidFill>
              </a:rPr>
              <a:t>1. Japan</a:t>
            </a:r>
            <a:r>
              <a:rPr lang="en-CA" sz="2800" b="1" spc="-150" dirty="0">
                <a:solidFill>
                  <a:srgbClr val="000000"/>
                </a:solidFill>
              </a:rPr>
              <a:t>	</a:t>
            </a:r>
          </a:p>
          <a:p>
            <a:pPr algn="l">
              <a:lnSpc>
                <a:spcPts val="3200"/>
              </a:lnSpc>
            </a:pPr>
            <a:r>
              <a:rPr lang="en-CA" sz="2800" b="1" spc="-150" dirty="0" smtClean="0">
                <a:solidFill>
                  <a:srgbClr val="000000"/>
                </a:solidFill>
              </a:rPr>
              <a:t>2. USA</a:t>
            </a:r>
            <a:endParaRPr lang="en-CA" sz="2800" b="1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r>
              <a:rPr lang="en-CA" sz="2800" b="1" spc="-150" dirty="0" smtClean="0">
                <a:solidFill>
                  <a:srgbClr val="000000"/>
                </a:solidFill>
              </a:rPr>
              <a:t>3. Canada</a:t>
            </a:r>
            <a:endParaRPr lang="en-CA" sz="2800" b="1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r>
              <a:rPr lang="en-CA" sz="2800" b="1" spc="-150" dirty="0" smtClean="0">
                <a:solidFill>
                  <a:srgbClr val="000000"/>
                </a:solidFill>
              </a:rPr>
              <a:t>4. Norway</a:t>
            </a:r>
            <a:endParaRPr lang="en-CA" sz="2800" b="1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r>
              <a:rPr lang="en-CA" sz="2800" b="1" spc="-150" dirty="0" smtClean="0">
                <a:solidFill>
                  <a:srgbClr val="000000"/>
                </a:solidFill>
              </a:rPr>
              <a:t>5. China</a:t>
            </a:r>
            <a:endParaRPr lang="en-CA" sz="2800" b="1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endParaRPr lang="en-CA" sz="2800" b="1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endParaRPr lang="en-CA" sz="2800" b="1" spc="-150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21165" y="3140968"/>
            <a:ext cx="4879227" cy="23762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b="1" spc="-150" dirty="0">
                <a:solidFill>
                  <a:srgbClr val="000000"/>
                </a:solidFill>
              </a:rPr>
              <a:t>6. </a:t>
            </a:r>
            <a:r>
              <a:rPr lang="en-CA" sz="2800" b="1" spc="-150" dirty="0" smtClean="0">
                <a:solidFill>
                  <a:srgbClr val="000000"/>
                </a:solidFill>
              </a:rPr>
              <a:t>UK</a:t>
            </a:r>
            <a:endParaRPr lang="en-CA" sz="2800" b="1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r>
              <a:rPr lang="en-CA" sz="2800" b="1" spc="-150" dirty="0">
                <a:solidFill>
                  <a:srgbClr val="000000"/>
                </a:solidFill>
              </a:rPr>
              <a:t>7. </a:t>
            </a:r>
            <a:r>
              <a:rPr lang="en-CA" sz="2800" b="1" spc="-150" dirty="0" smtClean="0">
                <a:solidFill>
                  <a:srgbClr val="000000"/>
                </a:solidFill>
              </a:rPr>
              <a:t>Saudi Arabia</a:t>
            </a:r>
            <a:endParaRPr lang="en-CA" sz="2800" b="1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r>
              <a:rPr lang="en-CA" sz="2800" b="1" spc="-150" dirty="0">
                <a:solidFill>
                  <a:srgbClr val="000000"/>
                </a:solidFill>
              </a:rPr>
              <a:t>8. </a:t>
            </a:r>
            <a:r>
              <a:rPr lang="en-CA" sz="2800" b="1" spc="-150" dirty="0" smtClean="0">
                <a:solidFill>
                  <a:srgbClr val="000000"/>
                </a:solidFill>
              </a:rPr>
              <a:t>Venezuela</a:t>
            </a:r>
            <a:endParaRPr lang="en-CA" sz="2800" b="1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r>
              <a:rPr lang="en-CA" sz="2800" b="1" spc="-150" dirty="0">
                <a:solidFill>
                  <a:srgbClr val="000000"/>
                </a:solidFill>
              </a:rPr>
              <a:t>9. </a:t>
            </a:r>
            <a:r>
              <a:rPr lang="en-CA" sz="2800" b="1" spc="-150" dirty="0" smtClean="0">
                <a:solidFill>
                  <a:srgbClr val="000000"/>
                </a:solidFill>
              </a:rPr>
              <a:t>Mexico</a:t>
            </a:r>
            <a:endParaRPr lang="en-CA" sz="2800" b="1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r>
              <a:rPr lang="en-CA" sz="2800" b="1" spc="-150" dirty="0">
                <a:solidFill>
                  <a:srgbClr val="000000"/>
                </a:solidFill>
              </a:rPr>
              <a:t>10. New Zealand</a:t>
            </a:r>
          </a:p>
          <a:p>
            <a:pPr algn="l">
              <a:lnSpc>
                <a:spcPts val="3200"/>
              </a:lnSpc>
            </a:pPr>
            <a:endParaRPr lang="en-CA" sz="2800" b="1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endParaRPr lang="en-CA" sz="2800" b="1" spc="-1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47664" y="5417199"/>
            <a:ext cx="7084406" cy="69250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How many people got 10 out of 10 correct?</a:t>
            </a:r>
          </a:p>
        </p:txBody>
      </p:sp>
      <p:sp>
        <p:nvSpPr>
          <p:cNvPr id="5" name="Rectangle 4"/>
          <p:cNvSpPr/>
          <p:nvPr/>
        </p:nvSpPr>
        <p:spPr>
          <a:xfrm>
            <a:off x="4932040" y="5991091"/>
            <a:ext cx="64807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>
                <a:solidFill>
                  <a:srgbClr val="000000"/>
                </a:solidFill>
              </a:rPr>
              <a:t>Source: Global Petrol </a:t>
            </a:r>
            <a:r>
              <a:rPr lang="en-CA" sz="1000" dirty="0" smtClean="0">
                <a:solidFill>
                  <a:srgbClr val="000000"/>
                </a:solidFill>
              </a:rPr>
              <a:t>Priceshttp</a:t>
            </a:r>
            <a:r>
              <a:rPr lang="en-CA" sz="1000" dirty="0">
                <a:solidFill>
                  <a:srgbClr val="000000"/>
                </a:solidFill>
              </a:rPr>
              <a:t>://www.globalpetrolprices.com (March </a:t>
            </a:r>
            <a:r>
              <a:rPr lang="en-CA" sz="1000" dirty="0" smtClean="0">
                <a:solidFill>
                  <a:srgbClr val="000000"/>
                </a:solidFill>
              </a:rPr>
              <a:t>2015)</a:t>
            </a:r>
            <a:endParaRPr lang="en-CA" sz="1000" dirty="0">
              <a:solidFill>
                <a:srgbClr val="0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839935"/>
              </p:ext>
            </p:extLst>
          </p:nvPr>
        </p:nvGraphicFramePr>
        <p:xfrm>
          <a:off x="1704184" y="1484211"/>
          <a:ext cx="5892152" cy="3816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616"/>
                <a:gridCol w="3778536"/>
              </a:tblGrid>
              <a:tr h="583327">
                <a:tc>
                  <a:txBody>
                    <a:bodyPr/>
                    <a:lstStyle/>
                    <a:p>
                      <a:r>
                        <a:rPr lang="en-CA" sz="1700" dirty="0" smtClean="0"/>
                        <a:t>Country</a:t>
                      </a:r>
                      <a:endParaRPr lang="en-CA" sz="1700" dirty="0"/>
                    </a:p>
                  </a:txBody>
                  <a:tcPr marL="63409" marR="63409" marT="31704" marB="31704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700" dirty="0" smtClean="0"/>
                        <a:t>Gas</a:t>
                      </a:r>
                      <a:r>
                        <a:rPr lang="en-CA" sz="1700" baseline="0" dirty="0" smtClean="0"/>
                        <a:t> price (litre, U.S. dollar)</a:t>
                      </a:r>
                    </a:p>
                    <a:p>
                      <a:r>
                        <a:rPr lang="en-CA" sz="1700" baseline="0" dirty="0" smtClean="0"/>
                        <a:t>March 2015</a:t>
                      </a:r>
                      <a:endParaRPr lang="en-CA" sz="1700" dirty="0"/>
                    </a:p>
                  </a:txBody>
                  <a:tcPr marL="63409" marR="63409" marT="31704" marB="31704">
                    <a:solidFill>
                      <a:srgbClr val="009999"/>
                    </a:solidFill>
                  </a:tcPr>
                </a:tc>
              </a:tr>
              <a:tr h="32336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1. Venezuela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63409" marR="63409" marT="31704" marB="31704"/>
                </a:tc>
                <a:tc>
                  <a:txBody>
                    <a:bodyPr/>
                    <a:lstStyle/>
                    <a:p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$0.02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63409" marR="63409" marT="31704" marB="31704"/>
                </a:tc>
              </a:tr>
              <a:tr h="32336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2. Saudi Arabia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63409" marR="63409" marT="31704" marB="31704"/>
                </a:tc>
                <a:tc>
                  <a:txBody>
                    <a:bodyPr/>
                    <a:lstStyle/>
                    <a:p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$0.16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63409" marR="63409" marT="31704" marB="31704"/>
                </a:tc>
              </a:tr>
              <a:tr h="323367">
                <a:tc>
                  <a:txBody>
                    <a:bodyPr/>
                    <a:lstStyle/>
                    <a:p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3. USA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63409" marR="63409" marT="31704" marB="31704"/>
                </a:tc>
                <a:tc>
                  <a:txBody>
                    <a:bodyPr/>
                    <a:lstStyle/>
                    <a:p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$0.70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63409" marR="63409" marT="31704" marB="31704"/>
                </a:tc>
              </a:tr>
              <a:tr h="323367">
                <a:tc>
                  <a:txBody>
                    <a:bodyPr/>
                    <a:lstStyle/>
                    <a:p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4. Canada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63409" marR="63409" marT="31704" marB="31704"/>
                </a:tc>
                <a:tc>
                  <a:txBody>
                    <a:bodyPr/>
                    <a:lstStyle/>
                    <a:p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$0.93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63409" marR="63409" marT="31704" marB="31704"/>
                </a:tc>
              </a:tr>
              <a:tr h="323367">
                <a:tc>
                  <a:txBody>
                    <a:bodyPr/>
                    <a:lstStyle/>
                    <a:p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5. Mexico 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63409" marR="63409" marT="31704" marB="31704"/>
                </a:tc>
                <a:tc>
                  <a:txBody>
                    <a:bodyPr/>
                    <a:lstStyle/>
                    <a:p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$0.95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63409" marR="63409" marT="31704" marB="31704"/>
                </a:tc>
              </a:tr>
              <a:tr h="323367">
                <a:tc>
                  <a:txBody>
                    <a:bodyPr/>
                    <a:lstStyle/>
                    <a:p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6. China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63409" marR="63409" marT="31704" marB="31704"/>
                </a:tc>
                <a:tc>
                  <a:txBody>
                    <a:bodyPr/>
                    <a:lstStyle/>
                    <a:p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$1.05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63409" marR="63409" marT="31704" marB="31704"/>
                </a:tc>
              </a:tr>
              <a:tr h="323367">
                <a:tc>
                  <a:txBody>
                    <a:bodyPr/>
                    <a:lstStyle/>
                    <a:p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7.</a:t>
                      </a:r>
                      <a:r>
                        <a:rPr lang="en-CA" sz="1700" baseline="0" dirty="0" smtClean="0">
                          <a:solidFill>
                            <a:srgbClr val="000000"/>
                          </a:solidFill>
                        </a:rPr>
                        <a:t> J</a:t>
                      </a:r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apan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63409" marR="63409" marT="31704" marB="31704"/>
                </a:tc>
                <a:tc>
                  <a:txBody>
                    <a:bodyPr/>
                    <a:lstStyle/>
                    <a:p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$1.14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63409" marR="63409" marT="31704" marB="31704"/>
                </a:tc>
              </a:tr>
              <a:tr h="323367">
                <a:tc>
                  <a:txBody>
                    <a:bodyPr/>
                    <a:lstStyle/>
                    <a:p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8. New Zealand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63409" marR="63409" marT="31704" marB="31704"/>
                </a:tc>
                <a:tc>
                  <a:txBody>
                    <a:bodyPr/>
                    <a:lstStyle/>
                    <a:p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$1.53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63409" marR="63409" marT="31704" marB="31704"/>
                </a:tc>
              </a:tr>
              <a:tr h="323367">
                <a:tc>
                  <a:txBody>
                    <a:bodyPr/>
                    <a:lstStyle/>
                    <a:p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9. UK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63409" marR="63409" marT="31704" marB="31704"/>
                </a:tc>
                <a:tc>
                  <a:txBody>
                    <a:bodyPr/>
                    <a:lstStyle/>
                    <a:p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$1.68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63409" marR="63409" marT="31704" marB="31704"/>
                </a:tc>
              </a:tr>
              <a:tr h="323367">
                <a:tc>
                  <a:txBody>
                    <a:bodyPr/>
                    <a:lstStyle/>
                    <a:p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10. Norway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63409" marR="63409" marT="31704" marB="31704"/>
                </a:tc>
                <a:tc>
                  <a:txBody>
                    <a:bodyPr/>
                    <a:lstStyle/>
                    <a:p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$1.94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63409" marR="63409" marT="31704" marB="3170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0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27954" y="1484785"/>
            <a:ext cx="7084406" cy="288031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Compare gas prices (per gallon) around the world using this interactive map</a:t>
            </a:r>
            <a:r>
              <a:rPr lang="en-CA" sz="2800" spc="-150" dirty="0" smtClean="0">
                <a:solidFill>
                  <a:srgbClr val="000000"/>
                </a:solidFill>
              </a:rPr>
              <a:t>:</a:t>
            </a: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r>
              <a:rPr lang="en-CA" sz="2800" spc="-150" smtClean="0">
                <a:solidFill>
                  <a:srgbClr val="000000"/>
                </a:solidFill>
                <a:hlinkClick r:id="rId2"/>
              </a:rPr>
              <a:t>www.washingtonpost.com/wp-srv/special/world/gasoline-prices</a:t>
            </a:r>
            <a:r>
              <a:rPr lang="en-CA" sz="2800" spc="-150" dirty="0">
                <a:solidFill>
                  <a:srgbClr val="000000"/>
                </a:solidFill>
                <a:hlinkClick r:id="rId2"/>
              </a:rPr>
              <a:t>/</a:t>
            </a:r>
            <a:endParaRPr lang="en-CA" sz="2800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9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31640" y="1484784"/>
            <a:ext cx="7084406" cy="44644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b="1" spc="-150" dirty="0">
                <a:solidFill>
                  <a:srgbClr val="009999"/>
                </a:solidFill>
              </a:rPr>
              <a:t>Think/Pair/Share</a:t>
            </a:r>
          </a:p>
          <a:p>
            <a:pPr algn="l"/>
            <a:r>
              <a:rPr lang="en-CA" sz="2800" spc="-150" dirty="0">
                <a:solidFill>
                  <a:srgbClr val="000000"/>
                </a:solidFill>
              </a:rPr>
              <a:t>What is the relationship between gas prices and driving? </a:t>
            </a:r>
          </a:p>
          <a:p>
            <a:pPr algn="l"/>
            <a:endParaRPr lang="en-CA" sz="1000" spc="-150" dirty="0">
              <a:solidFill>
                <a:srgbClr val="000000"/>
              </a:solidFill>
            </a:endParaRPr>
          </a:p>
          <a:p>
            <a:pPr algn="l"/>
            <a:r>
              <a:rPr lang="en-CA" sz="2800" spc="-150" dirty="0">
                <a:solidFill>
                  <a:srgbClr val="000000"/>
                </a:solidFill>
              </a:rPr>
              <a:t>How does this relationship affect peoples’ </a:t>
            </a:r>
            <a:r>
              <a:rPr lang="en-CA" sz="2800" spc="-150" dirty="0" smtClean="0">
                <a:solidFill>
                  <a:srgbClr val="000000"/>
                </a:solidFill>
              </a:rPr>
              <a:t>lifestyles? Health</a:t>
            </a:r>
            <a:r>
              <a:rPr lang="en-CA" sz="2800" spc="-150" dirty="0">
                <a:solidFill>
                  <a:srgbClr val="000000"/>
                </a:solidFill>
              </a:rPr>
              <a:t>?</a:t>
            </a:r>
          </a:p>
          <a:p>
            <a:pPr algn="l"/>
            <a:endParaRPr lang="en-CA" sz="1000" spc="-150" dirty="0">
              <a:solidFill>
                <a:srgbClr val="000000"/>
              </a:solidFill>
            </a:endParaRPr>
          </a:p>
          <a:p>
            <a:pPr algn="l"/>
            <a:r>
              <a:rPr lang="en-CA" sz="2800" spc="-150" dirty="0">
                <a:solidFill>
                  <a:srgbClr val="000000"/>
                </a:solidFill>
              </a:rPr>
              <a:t>How does this relationship affect the environment?</a:t>
            </a:r>
          </a:p>
          <a:p>
            <a:pPr algn="l"/>
            <a:endParaRPr lang="en-CA" sz="1000" spc="-150" dirty="0">
              <a:solidFill>
                <a:srgbClr val="000000"/>
              </a:solidFill>
            </a:endParaRPr>
          </a:p>
          <a:p>
            <a:pPr algn="l"/>
            <a:r>
              <a:rPr lang="en-CA" sz="2800" spc="-150" dirty="0">
                <a:solidFill>
                  <a:srgbClr val="000000"/>
                </a:solidFill>
              </a:rPr>
              <a:t>How does this relationship affect urban planning?</a:t>
            </a: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8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19871" y="476672"/>
            <a:ext cx="5400601" cy="576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US" sz="3500" b="1" spc="-150" dirty="0"/>
              <a:t>Venezuela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060749" cy="39544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00192" y="5991091"/>
            <a:ext cx="45365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srgbClr val="000000"/>
                </a:solidFill>
              </a:rPr>
              <a:t>Source: Financial </a:t>
            </a:r>
            <a:r>
              <a:rPr lang="fr-FR" sz="1000" dirty="0" smtClean="0">
                <a:solidFill>
                  <a:srgbClr val="000000"/>
                </a:solidFill>
              </a:rPr>
              <a:t>Times http</a:t>
            </a:r>
            <a:r>
              <a:rPr lang="fr-FR" sz="1000" dirty="0">
                <a:solidFill>
                  <a:srgbClr val="000000"/>
                </a:solidFill>
              </a:rPr>
              <a:t>://blogs.ft.com</a:t>
            </a:r>
          </a:p>
        </p:txBody>
      </p:sp>
    </p:spTree>
    <p:extLst>
      <p:ext uri="{BB962C8B-B14F-4D97-AF65-F5344CB8AC3E}">
        <p14:creationId xmlns:p14="http://schemas.microsoft.com/office/powerpoint/2010/main" val="1485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19871" y="476672"/>
            <a:ext cx="5400601" cy="576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US" sz="3500" b="1" spc="-150" dirty="0"/>
              <a:t>Venezuela</a:t>
            </a:r>
          </a:p>
        </p:txBody>
      </p:sp>
      <p:sp>
        <p:nvSpPr>
          <p:cNvPr id="6" name="Rectangle 5"/>
          <p:cNvSpPr/>
          <p:nvPr/>
        </p:nvSpPr>
        <p:spPr>
          <a:xfrm>
            <a:off x="6156176" y="5991091"/>
            <a:ext cx="45365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>
                <a:solidFill>
                  <a:srgbClr val="000000"/>
                </a:solidFill>
              </a:rPr>
              <a:t>Source: Ariana </a:t>
            </a:r>
            <a:r>
              <a:rPr lang="en-CA" sz="1000" dirty="0" err="1" smtClean="0">
                <a:solidFill>
                  <a:srgbClr val="000000"/>
                </a:solidFill>
              </a:rPr>
              <a:t>Cubillos</a:t>
            </a:r>
            <a:r>
              <a:rPr lang="en-CA" sz="1000" dirty="0" smtClean="0">
                <a:solidFill>
                  <a:srgbClr val="000000"/>
                </a:solidFill>
              </a:rPr>
              <a:t> http</a:t>
            </a:r>
            <a:r>
              <a:rPr lang="en-CA" sz="1000" dirty="0">
                <a:solidFill>
                  <a:srgbClr val="000000"/>
                </a:solidFill>
              </a:rPr>
              <a:t>://news.yahoo.com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680" y="1196752"/>
            <a:ext cx="3193488" cy="4464496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97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36296" y="5991091"/>
            <a:ext cx="45365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 smtClean="0">
                <a:solidFill>
                  <a:srgbClr val="000000"/>
                </a:solidFill>
              </a:rPr>
              <a:t>Source: http</a:t>
            </a:r>
            <a:r>
              <a:rPr lang="en-CA" sz="1000" dirty="0">
                <a:solidFill>
                  <a:srgbClr val="000000"/>
                </a:solidFill>
              </a:rPr>
              <a:t>://vadebike.org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96" y="1639330"/>
            <a:ext cx="4148464" cy="3085814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39330"/>
            <a:ext cx="4139688" cy="3075666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496" y="5980003"/>
            <a:ext cx="45365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 smtClean="0">
                <a:solidFill>
                  <a:srgbClr val="000000"/>
                </a:solidFill>
              </a:rPr>
              <a:t>Source: http</a:t>
            </a:r>
            <a:r>
              <a:rPr lang="en-CA" sz="1000" dirty="0">
                <a:solidFill>
                  <a:srgbClr val="000000"/>
                </a:solidFill>
              </a:rPr>
              <a:t>://www.m2mnow.biz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51920" y="476672"/>
            <a:ext cx="5400601" cy="576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US" sz="3500" b="1" spc="-150" dirty="0" smtClean="0"/>
              <a:t>Norway</a:t>
            </a:r>
            <a:endParaRPr lang="en-US" sz="3500" b="1" spc="-150" dirty="0"/>
          </a:p>
        </p:txBody>
      </p:sp>
    </p:spTree>
    <p:extLst>
      <p:ext uri="{BB962C8B-B14F-4D97-AF65-F5344CB8AC3E}">
        <p14:creationId xmlns:p14="http://schemas.microsoft.com/office/powerpoint/2010/main" val="313773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7954" y="1412776"/>
            <a:ext cx="5400601" cy="11521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3500" b="1" spc="-150" dirty="0"/>
              <a:t>Which countries have the largest oil reserves?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27954" y="2422271"/>
            <a:ext cx="7948502" cy="30229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b="1" spc="-150" dirty="0">
                <a:solidFill>
                  <a:srgbClr val="000000"/>
                </a:solidFill>
              </a:rPr>
              <a:t>One minute brainstorm:</a:t>
            </a:r>
          </a:p>
          <a:p>
            <a:pPr algn="l">
              <a:lnSpc>
                <a:spcPts val="3200"/>
              </a:lnSpc>
            </a:pPr>
            <a:r>
              <a:rPr lang="en-CA" sz="2800" spc="-150" dirty="0" smtClean="0">
                <a:solidFill>
                  <a:srgbClr val="000000"/>
                </a:solidFill>
              </a:rPr>
              <a:t>Make </a:t>
            </a:r>
            <a:r>
              <a:rPr lang="en-CA" sz="2800" spc="-150" dirty="0">
                <a:solidFill>
                  <a:srgbClr val="000000"/>
                </a:solidFill>
              </a:rPr>
              <a:t>your best ‘</a:t>
            </a:r>
            <a:r>
              <a:rPr lang="en-CA" sz="2800" spc="-150" dirty="0" err="1">
                <a:solidFill>
                  <a:srgbClr val="000000"/>
                </a:solidFill>
              </a:rPr>
              <a:t>guestimation</a:t>
            </a:r>
            <a:r>
              <a:rPr lang="en-CA" sz="2800" spc="-150" dirty="0">
                <a:solidFill>
                  <a:srgbClr val="000000"/>
                </a:solidFill>
              </a:rPr>
              <a:t>’ of the world’s top five oil rich countries</a:t>
            </a:r>
            <a:r>
              <a:rPr lang="en-CA" sz="2800" spc="-150" dirty="0" smtClean="0">
                <a:solidFill>
                  <a:srgbClr val="000000"/>
                </a:solidFill>
              </a:rPr>
              <a:t>.</a:t>
            </a: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  <a:p>
            <a:pPr algn="l"/>
            <a:r>
              <a:rPr lang="en-CA" sz="2800" dirty="0">
                <a:solidFill>
                  <a:srgbClr val="000000"/>
                </a:solidFill>
              </a:rPr>
              <a:t>Check out this world map:</a:t>
            </a:r>
          </a:p>
          <a:p>
            <a:pPr algn="l"/>
            <a:r>
              <a:rPr lang="en-CA" sz="2800" dirty="0">
                <a:solidFill>
                  <a:srgbClr val="000000"/>
                </a:solidFill>
              </a:rPr>
              <a:t>click on the ‘Reserves &amp; Capacity’ tab:</a:t>
            </a:r>
          </a:p>
          <a:p>
            <a:pPr algn="l"/>
            <a:r>
              <a:rPr lang="en-CA" sz="2800" dirty="0" smtClean="0">
                <a:solidFill>
                  <a:srgbClr val="000000"/>
                </a:solidFill>
                <a:hlinkClick r:id="rId2"/>
              </a:rPr>
              <a:t>www.eia.gov/countries/index.cfm?view</a:t>
            </a:r>
            <a:endParaRPr lang="en-CA" sz="280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48672" y="593549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000" dirty="0">
                <a:solidFill>
                  <a:srgbClr val="000000"/>
                </a:solidFill>
              </a:rPr>
              <a:t>Source: U.S. Energy Information Administration (</a:t>
            </a:r>
            <a:r>
              <a:rPr lang="en-CA" sz="1000" dirty="0" smtClean="0">
                <a:solidFill>
                  <a:srgbClr val="000000"/>
                </a:solidFill>
              </a:rPr>
              <a:t>2014)</a:t>
            </a:r>
            <a:endParaRPr lang="en-CA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00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51920" y="476672"/>
            <a:ext cx="5400601" cy="576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US" sz="3500" b="1" spc="-150" dirty="0" smtClean="0"/>
              <a:t>Norway</a:t>
            </a:r>
            <a:endParaRPr lang="en-US" sz="3500" b="1" spc="-150" dirty="0"/>
          </a:p>
        </p:txBody>
      </p:sp>
      <p:sp>
        <p:nvSpPr>
          <p:cNvPr id="6" name="Rectangle 5"/>
          <p:cNvSpPr/>
          <p:nvPr/>
        </p:nvSpPr>
        <p:spPr>
          <a:xfrm>
            <a:off x="6300192" y="5991091"/>
            <a:ext cx="45365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srgbClr val="000000"/>
                </a:solidFill>
              </a:rPr>
              <a:t>Source: Financial </a:t>
            </a:r>
            <a:r>
              <a:rPr lang="fr-FR" sz="1000" dirty="0" smtClean="0">
                <a:solidFill>
                  <a:srgbClr val="000000"/>
                </a:solidFill>
              </a:rPr>
              <a:t>Times http</a:t>
            </a:r>
            <a:r>
              <a:rPr lang="fr-FR" sz="1000" dirty="0">
                <a:solidFill>
                  <a:srgbClr val="000000"/>
                </a:solidFill>
              </a:rPr>
              <a:t>://blogs.ft.com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63329"/>
            <a:ext cx="6093619" cy="4053903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57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31640" y="1916833"/>
            <a:ext cx="7084406" cy="252027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b="1" spc="-150" dirty="0">
                <a:solidFill>
                  <a:srgbClr val="009999"/>
                </a:solidFill>
              </a:rPr>
              <a:t>Why should YOU care</a:t>
            </a:r>
            <a:r>
              <a:rPr lang="en-CA" sz="2800" b="1" spc="-150" dirty="0" smtClean="0">
                <a:solidFill>
                  <a:srgbClr val="009999"/>
                </a:solidFill>
              </a:rPr>
              <a:t>?</a:t>
            </a:r>
            <a:endParaRPr lang="en-CA" sz="900" b="1" spc="-150" dirty="0">
              <a:solidFill>
                <a:srgbClr val="009999"/>
              </a:solidFill>
            </a:endParaRPr>
          </a:p>
          <a:p>
            <a:pPr algn="l"/>
            <a:r>
              <a:rPr lang="en-CA" sz="2800" spc="-150" dirty="0">
                <a:solidFill>
                  <a:srgbClr val="000000"/>
                </a:solidFill>
              </a:rPr>
              <a:t>Oil is a non-renewable resource.  </a:t>
            </a:r>
          </a:p>
          <a:p>
            <a:pPr algn="l"/>
            <a:r>
              <a:rPr lang="en-CA" sz="2800" spc="-150" dirty="0">
                <a:solidFill>
                  <a:srgbClr val="000000"/>
                </a:solidFill>
              </a:rPr>
              <a:t>Eventually the world will run out of oil.  </a:t>
            </a:r>
          </a:p>
          <a:p>
            <a:pPr algn="l"/>
            <a:endParaRPr lang="en-CA" sz="1000" spc="-150" dirty="0">
              <a:solidFill>
                <a:srgbClr val="000000"/>
              </a:solidFill>
            </a:endParaRPr>
          </a:p>
          <a:p>
            <a:pPr algn="l"/>
            <a:r>
              <a:rPr lang="en-CA" sz="2800" spc="-150" dirty="0">
                <a:solidFill>
                  <a:srgbClr val="000000"/>
                </a:solidFill>
              </a:rPr>
              <a:t>What will your life look like ‘after </a:t>
            </a:r>
            <a:r>
              <a:rPr lang="en-CA" sz="2800" spc="-150" dirty="0" smtClean="0">
                <a:solidFill>
                  <a:srgbClr val="000000"/>
                </a:solidFill>
              </a:rPr>
              <a:t>oil?’</a:t>
            </a:r>
            <a:endParaRPr lang="en-CA" sz="2800" spc="-150" dirty="0">
              <a:solidFill>
                <a:srgbClr val="000000"/>
              </a:solidFill>
            </a:endParaRPr>
          </a:p>
          <a:p>
            <a:pPr algn="l"/>
            <a:r>
              <a:rPr lang="en-CA" sz="2800" spc="-150" dirty="0">
                <a:solidFill>
                  <a:srgbClr val="000000"/>
                </a:solidFill>
              </a:rPr>
              <a:t>How will the world be different ‘after </a:t>
            </a:r>
            <a:r>
              <a:rPr lang="en-CA" sz="2800" spc="-150" dirty="0" smtClean="0">
                <a:solidFill>
                  <a:srgbClr val="000000"/>
                </a:solidFill>
              </a:rPr>
              <a:t>oil?’</a:t>
            </a:r>
            <a:endParaRPr lang="en-CA" sz="2800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04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7954" y="1412776"/>
            <a:ext cx="7300430" cy="11521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3500" b="1" spc="-150" dirty="0"/>
              <a:t>World’s Biggest Proved Reserves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5966" y="5589240"/>
            <a:ext cx="7084406" cy="69250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spc="-150" dirty="0" smtClean="0">
                <a:solidFill>
                  <a:srgbClr val="000000"/>
                </a:solidFill>
              </a:rPr>
              <a:t>How many did you guess?</a:t>
            </a: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137405"/>
              </p:ext>
            </p:extLst>
          </p:nvPr>
        </p:nvGraphicFramePr>
        <p:xfrm>
          <a:off x="899592" y="2013212"/>
          <a:ext cx="6850871" cy="3518100"/>
        </p:xfrm>
        <a:graphic>
          <a:graphicData uri="http://schemas.openxmlformats.org/drawingml/2006/table">
            <a:tbl>
              <a:tblPr firstRow="1" bandRow="1"/>
              <a:tblGrid>
                <a:gridCol w="3631597"/>
                <a:gridCol w="3219274"/>
              </a:tblGrid>
              <a:tr h="10845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/>
                        <a:t>Country</a:t>
                      </a:r>
                      <a:endParaRPr lang="en-CA" sz="2200" dirty="0"/>
                    </a:p>
                  </a:txBody>
                  <a:tcPr marL="83429" marR="83429" marT="41715" marB="4171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/>
                        <a:t>2014 Proved Reserves</a:t>
                      </a:r>
                    </a:p>
                    <a:p>
                      <a:r>
                        <a:rPr lang="en-CA" sz="2200" dirty="0" smtClean="0"/>
                        <a:t>(billions of barrels)</a:t>
                      </a:r>
                    </a:p>
                    <a:p>
                      <a:endParaRPr lang="en-CA" sz="2200" dirty="0"/>
                    </a:p>
                  </a:txBody>
                  <a:tcPr marL="83429" marR="83429" marT="41715" marB="4171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417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>
                          <a:solidFill>
                            <a:srgbClr val="000000"/>
                          </a:solidFill>
                        </a:rPr>
                        <a:t>Saudi Arabia, Venezuela</a:t>
                      </a:r>
                      <a:endParaRPr lang="en-CA" sz="2200" dirty="0">
                        <a:solidFill>
                          <a:srgbClr val="000000"/>
                        </a:solidFill>
                      </a:endParaRPr>
                    </a:p>
                  </a:txBody>
                  <a:tcPr marL="83429" marR="83429" marT="41715" marB="4171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>
                          <a:solidFill>
                            <a:srgbClr val="000000"/>
                          </a:solidFill>
                        </a:rPr>
                        <a:t>200+</a:t>
                      </a:r>
                      <a:endParaRPr lang="en-CA" sz="2200" dirty="0">
                        <a:solidFill>
                          <a:srgbClr val="000000"/>
                        </a:solidFill>
                      </a:endParaRPr>
                    </a:p>
                  </a:txBody>
                  <a:tcPr marL="83429" marR="83429" marT="41715" marB="4171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17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>
                          <a:solidFill>
                            <a:srgbClr val="000000"/>
                          </a:solidFill>
                        </a:rPr>
                        <a:t>Canada, Iran, Iraq, Kuwait</a:t>
                      </a:r>
                      <a:endParaRPr lang="en-CA" sz="2200" dirty="0">
                        <a:solidFill>
                          <a:srgbClr val="000000"/>
                        </a:solidFill>
                      </a:endParaRPr>
                    </a:p>
                  </a:txBody>
                  <a:tcPr marL="83429" marR="83429" marT="41715" marB="4171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>
                          <a:solidFill>
                            <a:srgbClr val="000000"/>
                          </a:solidFill>
                        </a:rPr>
                        <a:t>100 - 200</a:t>
                      </a:r>
                      <a:endParaRPr lang="en-CA" sz="2200" dirty="0">
                        <a:solidFill>
                          <a:srgbClr val="000000"/>
                        </a:solidFill>
                      </a:endParaRPr>
                    </a:p>
                  </a:txBody>
                  <a:tcPr marL="83429" marR="83429" marT="41715" marB="4171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17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>
                          <a:solidFill>
                            <a:srgbClr val="000000"/>
                          </a:solidFill>
                        </a:rPr>
                        <a:t>UAE, Russia</a:t>
                      </a:r>
                      <a:endParaRPr lang="en-CA" sz="2200" dirty="0">
                        <a:solidFill>
                          <a:srgbClr val="000000"/>
                        </a:solidFill>
                      </a:endParaRPr>
                    </a:p>
                  </a:txBody>
                  <a:tcPr marL="83429" marR="83429" marT="41715" marB="4171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>
                          <a:solidFill>
                            <a:srgbClr val="000000"/>
                          </a:solidFill>
                        </a:rPr>
                        <a:t>50 - 100</a:t>
                      </a:r>
                      <a:endParaRPr lang="en-CA" sz="2200" dirty="0">
                        <a:solidFill>
                          <a:srgbClr val="000000"/>
                        </a:solidFill>
                      </a:endParaRPr>
                    </a:p>
                  </a:txBody>
                  <a:tcPr marL="83429" marR="83429" marT="41715" marB="4171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7508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>
                          <a:solidFill>
                            <a:srgbClr val="000000"/>
                          </a:solidFill>
                        </a:rPr>
                        <a:t>Libya,</a:t>
                      </a:r>
                      <a:r>
                        <a:rPr lang="en-CA" sz="22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CA" sz="2200" dirty="0" smtClean="0">
                          <a:solidFill>
                            <a:srgbClr val="000000"/>
                          </a:solidFill>
                        </a:rPr>
                        <a:t>Nigeria,</a:t>
                      </a:r>
                      <a:r>
                        <a:rPr lang="en-CA" sz="22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CA" sz="2200" dirty="0" smtClean="0">
                          <a:solidFill>
                            <a:srgbClr val="000000"/>
                          </a:solidFill>
                        </a:rPr>
                        <a:t>Kazakhstan, United States,</a:t>
                      </a:r>
                      <a:r>
                        <a:rPr lang="en-CA" sz="22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CA" sz="2200" dirty="0" smtClean="0">
                          <a:solidFill>
                            <a:srgbClr val="000000"/>
                          </a:solidFill>
                        </a:rPr>
                        <a:t>Qatar</a:t>
                      </a:r>
                      <a:endParaRPr lang="en-CA" sz="2200" dirty="0">
                        <a:solidFill>
                          <a:srgbClr val="000000"/>
                        </a:solidFill>
                      </a:endParaRPr>
                    </a:p>
                  </a:txBody>
                  <a:tcPr marL="83429" marR="83429" marT="41715" marB="4171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>
                          <a:solidFill>
                            <a:srgbClr val="000000"/>
                          </a:solidFill>
                        </a:rPr>
                        <a:t>25 - 50</a:t>
                      </a:r>
                      <a:endParaRPr lang="en-CA" sz="2200" dirty="0">
                        <a:solidFill>
                          <a:srgbClr val="000000"/>
                        </a:solidFill>
                      </a:endParaRPr>
                    </a:p>
                  </a:txBody>
                  <a:tcPr marL="83429" marR="83429" marT="41715" marB="4171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17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>
                          <a:solidFill>
                            <a:srgbClr val="000000"/>
                          </a:solidFill>
                        </a:rPr>
                        <a:t>China, Algeria, Brazil, Mexico</a:t>
                      </a:r>
                      <a:endParaRPr lang="en-CA" sz="2200" dirty="0">
                        <a:solidFill>
                          <a:srgbClr val="000000"/>
                        </a:solidFill>
                      </a:endParaRPr>
                    </a:p>
                  </a:txBody>
                  <a:tcPr marL="83429" marR="83429" marT="41715" marB="4171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2200" dirty="0" smtClean="0">
                          <a:solidFill>
                            <a:srgbClr val="000000"/>
                          </a:solidFill>
                        </a:rPr>
                        <a:t>10 - 25</a:t>
                      </a:r>
                      <a:endParaRPr lang="en-CA" sz="2200" dirty="0">
                        <a:solidFill>
                          <a:srgbClr val="000000"/>
                        </a:solidFill>
                      </a:endParaRPr>
                    </a:p>
                  </a:txBody>
                  <a:tcPr marL="83429" marR="83429" marT="41715" marB="4171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048672" y="593549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000" dirty="0">
                <a:solidFill>
                  <a:srgbClr val="000000"/>
                </a:solidFill>
              </a:rPr>
              <a:t>Source: U.S. Energy Information Administration (</a:t>
            </a:r>
            <a:r>
              <a:rPr lang="en-CA" sz="1000" dirty="0" smtClean="0">
                <a:solidFill>
                  <a:srgbClr val="000000"/>
                </a:solidFill>
              </a:rPr>
              <a:t>2014)</a:t>
            </a:r>
            <a:endParaRPr lang="en-CA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71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7954" y="1412776"/>
            <a:ext cx="5400601" cy="11521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3500" b="1" spc="-150" dirty="0"/>
              <a:t>Which countries produce the most oil?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27954" y="2422271"/>
            <a:ext cx="7948502" cy="30229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b="1" spc="-150" dirty="0">
                <a:solidFill>
                  <a:srgbClr val="000000"/>
                </a:solidFill>
              </a:rPr>
              <a:t>One minute brainstorm:</a:t>
            </a:r>
          </a:p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Make your best ‘</a:t>
            </a:r>
            <a:r>
              <a:rPr lang="en-CA" sz="2800" spc="-150" dirty="0" err="1">
                <a:solidFill>
                  <a:srgbClr val="000000"/>
                </a:solidFill>
              </a:rPr>
              <a:t>guestimation</a:t>
            </a:r>
            <a:r>
              <a:rPr lang="en-CA" sz="2800" spc="-150" dirty="0">
                <a:solidFill>
                  <a:srgbClr val="000000"/>
                </a:solidFill>
              </a:rPr>
              <a:t>’ of the world’s top five oil producing countries.</a:t>
            </a: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  <a:p>
            <a:pPr algn="l"/>
            <a:r>
              <a:rPr lang="en-CA" sz="2800" dirty="0">
                <a:solidFill>
                  <a:srgbClr val="000000"/>
                </a:solidFill>
              </a:rPr>
              <a:t>Check out this world map, click on the ‘Production’ tab:</a:t>
            </a:r>
          </a:p>
          <a:p>
            <a:pPr algn="l"/>
            <a:r>
              <a:rPr lang="en-CA" sz="2800" dirty="0" smtClean="0">
                <a:solidFill>
                  <a:srgbClr val="000000"/>
                </a:solidFill>
                <a:hlinkClick r:id="rId2"/>
              </a:rPr>
              <a:t>www.eia.gov/countries/index.cfm?view</a:t>
            </a:r>
            <a:endParaRPr lang="en-CA" sz="280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48672" y="593549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000" dirty="0">
                <a:solidFill>
                  <a:srgbClr val="000000"/>
                </a:solidFill>
              </a:rPr>
              <a:t>Source: U.S. Energy Information Administration (2012)</a:t>
            </a:r>
          </a:p>
        </p:txBody>
      </p:sp>
    </p:spTree>
    <p:extLst>
      <p:ext uri="{BB962C8B-B14F-4D97-AF65-F5344CB8AC3E}">
        <p14:creationId xmlns:p14="http://schemas.microsoft.com/office/powerpoint/2010/main" val="8609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7954" y="1412776"/>
            <a:ext cx="7300430" cy="11521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3500" b="1" spc="-150" dirty="0"/>
              <a:t>World’s Biggest Oil Producers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5966" y="5589240"/>
            <a:ext cx="7084406" cy="69250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spc="-150" dirty="0" smtClean="0">
                <a:solidFill>
                  <a:srgbClr val="000000"/>
                </a:solidFill>
              </a:rPr>
              <a:t>How many did you guess?</a:t>
            </a: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8672" y="593549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000" dirty="0">
                <a:solidFill>
                  <a:srgbClr val="000000"/>
                </a:solidFill>
              </a:rPr>
              <a:t>Source: U.S. Energy Information Administration (</a:t>
            </a:r>
            <a:r>
              <a:rPr lang="en-CA" sz="1000" dirty="0" smtClean="0">
                <a:solidFill>
                  <a:srgbClr val="000000"/>
                </a:solidFill>
              </a:rPr>
              <a:t>2014)</a:t>
            </a:r>
            <a:endParaRPr lang="en-CA" sz="1000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337972"/>
              </p:ext>
            </p:extLst>
          </p:nvPr>
        </p:nvGraphicFramePr>
        <p:xfrm>
          <a:off x="915573" y="1988840"/>
          <a:ext cx="5744659" cy="34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5202"/>
                <a:gridCol w="2699457"/>
              </a:tblGrid>
              <a:tr h="1199628"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Country</a:t>
                      </a:r>
                      <a:endParaRPr lang="en-CA" sz="1800" dirty="0"/>
                    </a:p>
                  </a:txBody>
                  <a:tcPr marL="69957" marR="69957" marT="34979" marB="34979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2014 Oil Production</a:t>
                      </a:r>
                    </a:p>
                    <a:p>
                      <a:r>
                        <a:rPr lang="en-CA" sz="1800" dirty="0" smtClean="0"/>
                        <a:t>(millions of barrels</a:t>
                      </a:r>
                      <a:r>
                        <a:rPr lang="en-CA" sz="1800" baseline="0" dirty="0" smtClean="0"/>
                        <a:t> per </a:t>
                      </a:r>
                      <a:r>
                        <a:rPr lang="en-CA" sz="1800" dirty="0" smtClean="0"/>
                        <a:t>day)</a:t>
                      </a:r>
                    </a:p>
                    <a:p>
                      <a:endParaRPr lang="en-CA" sz="1800" dirty="0"/>
                    </a:p>
                  </a:txBody>
                  <a:tcPr marL="69957" marR="69957" marT="34979" marB="34979">
                    <a:solidFill>
                      <a:srgbClr val="009999"/>
                    </a:solidFill>
                  </a:tcPr>
                </a:tc>
              </a:tr>
              <a:tr h="352376"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solidFill>
                            <a:srgbClr val="000000"/>
                          </a:solidFill>
                        </a:rPr>
                        <a:t>1. Russia, Saudi Arabia, USA</a:t>
                      </a:r>
                      <a:endParaRPr lang="en-CA" sz="1800" dirty="0">
                        <a:solidFill>
                          <a:srgbClr val="000000"/>
                        </a:solidFill>
                      </a:endParaRPr>
                    </a:p>
                  </a:txBody>
                  <a:tcPr marL="69957" marR="69957" marT="34979" marB="34979"/>
                </a:tc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solidFill>
                            <a:srgbClr val="000000"/>
                          </a:solidFill>
                        </a:rPr>
                        <a:t>10+</a:t>
                      </a:r>
                      <a:endParaRPr lang="en-CA" sz="1800" dirty="0">
                        <a:solidFill>
                          <a:srgbClr val="000000"/>
                        </a:solidFill>
                      </a:endParaRPr>
                    </a:p>
                  </a:txBody>
                  <a:tcPr marL="69957" marR="69957" marT="34979" marB="34979"/>
                </a:tc>
              </a:tr>
              <a:tr h="352376"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solidFill>
                            <a:srgbClr val="000000"/>
                          </a:solidFill>
                        </a:rPr>
                        <a:t>2. China</a:t>
                      </a:r>
                      <a:endParaRPr lang="en-CA" sz="1800" dirty="0">
                        <a:solidFill>
                          <a:srgbClr val="000000"/>
                        </a:solidFill>
                      </a:endParaRPr>
                    </a:p>
                  </a:txBody>
                  <a:tcPr marL="69957" marR="69957" marT="34979" marB="34979"/>
                </a:tc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solidFill>
                            <a:srgbClr val="000000"/>
                          </a:solidFill>
                        </a:rPr>
                        <a:t>4 - 7</a:t>
                      </a:r>
                      <a:endParaRPr lang="en-CA" sz="1800" dirty="0">
                        <a:solidFill>
                          <a:srgbClr val="000000"/>
                        </a:solidFill>
                      </a:endParaRPr>
                    </a:p>
                  </a:txBody>
                  <a:tcPr marL="69957" marR="69957" marT="34979" marB="34979"/>
                </a:tc>
              </a:tr>
              <a:tr h="917211"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solidFill>
                            <a:srgbClr val="000000"/>
                          </a:solidFill>
                        </a:rPr>
                        <a:t>3. </a:t>
                      </a:r>
                      <a:r>
                        <a:rPr lang="en-CA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Brazil, Canada, Iran, Iraq, Kuwait, Mexico, Nigeria, Qatar, UAE, Venezuela</a:t>
                      </a:r>
                      <a:r>
                        <a:rPr lang="en-CA" sz="1800" b="0" i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CA" sz="1800" dirty="0">
                        <a:solidFill>
                          <a:srgbClr val="000000"/>
                        </a:solidFill>
                      </a:endParaRPr>
                    </a:p>
                  </a:txBody>
                  <a:tcPr marL="69957" marR="69957" marT="34979" marB="34979"/>
                </a:tc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solidFill>
                            <a:srgbClr val="000000"/>
                          </a:solidFill>
                        </a:rPr>
                        <a:t>2 - 4</a:t>
                      </a:r>
                      <a:endParaRPr lang="en-CA" sz="1800" dirty="0">
                        <a:solidFill>
                          <a:srgbClr val="000000"/>
                        </a:solidFill>
                      </a:endParaRPr>
                    </a:p>
                  </a:txBody>
                  <a:tcPr marL="69957" marR="69957" marT="34979" marB="34979"/>
                </a:tc>
              </a:tr>
              <a:tr h="634793"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solidFill>
                            <a:srgbClr val="000000"/>
                          </a:solidFill>
                        </a:rPr>
                        <a:t>4. Algeria,</a:t>
                      </a:r>
                      <a:r>
                        <a:rPr lang="en-CA" sz="1800" baseline="0" dirty="0" smtClean="0">
                          <a:solidFill>
                            <a:srgbClr val="000000"/>
                          </a:solidFill>
                        </a:rPr>
                        <a:t> Angola, Kazakhstan, Libya, Norway, UK</a:t>
                      </a:r>
                      <a:endParaRPr lang="en-CA" sz="1800" dirty="0">
                        <a:solidFill>
                          <a:srgbClr val="000000"/>
                        </a:solidFill>
                      </a:endParaRPr>
                    </a:p>
                  </a:txBody>
                  <a:tcPr marL="69957" marR="69957" marT="34979" marB="34979"/>
                </a:tc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solidFill>
                            <a:srgbClr val="000000"/>
                          </a:solidFill>
                        </a:rPr>
                        <a:t>1 - 2</a:t>
                      </a:r>
                      <a:endParaRPr lang="en-CA" sz="1800" dirty="0">
                        <a:solidFill>
                          <a:srgbClr val="000000"/>
                        </a:solidFill>
                      </a:endParaRPr>
                    </a:p>
                  </a:txBody>
                  <a:tcPr marL="69957" marR="69957" marT="34979" marB="3497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38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7954" y="1412776"/>
            <a:ext cx="5400601" cy="11521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3500" b="1" spc="-150" dirty="0"/>
              <a:t>Which countries </a:t>
            </a:r>
            <a:r>
              <a:rPr lang="en-CA" sz="3500" b="1" spc="-150" dirty="0" smtClean="0"/>
              <a:t>consume the </a:t>
            </a:r>
            <a:r>
              <a:rPr lang="en-CA" sz="3500" b="1" spc="-150" dirty="0"/>
              <a:t>most oil?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27954" y="2422271"/>
            <a:ext cx="7948502" cy="30229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b="1" spc="-150" dirty="0">
                <a:solidFill>
                  <a:srgbClr val="000000"/>
                </a:solidFill>
              </a:rPr>
              <a:t>One minute brainstorm:</a:t>
            </a:r>
          </a:p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Make your best ‘</a:t>
            </a:r>
            <a:r>
              <a:rPr lang="en-CA" sz="2800" spc="-150" dirty="0" err="1">
                <a:solidFill>
                  <a:srgbClr val="000000"/>
                </a:solidFill>
              </a:rPr>
              <a:t>guestimation</a:t>
            </a:r>
            <a:r>
              <a:rPr lang="en-CA" sz="2800" spc="-150" dirty="0">
                <a:solidFill>
                  <a:srgbClr val="000000"/>
                </a:solidFill>
              </a:rPr>
              <a:t>’ of the world’s top five oil consuming countries.</a:t>
            </a: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  <a:p>
            <a:pPr algn="l"/>
            <a:r>
              <a:rPr lang="en-CA" sz="2800" dirty="0">
                <a:solidFill>
                  <a:srgbClr val="000000"/>
                </a:solidFill>
              </a:rPr>
              <a:t>Check out this world map, click on the ‘Consumption’ tab:</a:t>
            </a:r>
          </a:p>
          <a:p>
            <a:pPr algn="l"/>
            <a:r>
              <a:rPr lang="en-CA" sz="2800" dirty="0">
                <a:solidFill>
                  <a:srgbClr val="000000"/>
                </a:solidFill>
                <a:hlinkClick r:id="rId2"/>
              </a:rPr>
              <a:t>http://www.eia.gov/countries/index.cfm?view</a:t>
            </a:r>
            <a:endParaRPr lang="en-CA" sz="280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48672" y="593549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000" dirty="0">
                <a:solidFill>
                  <a:srgbClr val="000000"/>
                </a:solidFill>
              </a:rPr>
              <a:t>Source: U.S. Energy Information Administration (</a:t>
            </a:r>
            <a:r>
              <a:rPr lang="en-CA" sz="1000" dirty="0" smtClean="0">
                <a:solidFill>
                  <a:srgbClr val="000000"/>
                </a:solidFill>
              </a:rPr>
              <a:t>2014)</a:t>
            </a:r>
            <a:endParaRPr lang="en-CA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5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7954" y="1412776"/>
            <a:ext cx="7300430" cy="11521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3500" b="1" spc="-150" dirty="0"/>
              <a:t>World’s Biggest Oil </a:t>
            </a:r>
            <a:r>
              <a:rPr lang="en-CA" sz="3500" b="1" spc="-150" dirty="0" smtClean="0"/>
              <a:t>Consumers</a:t>
            </a:r>
            <a:endParaRPr lang="en-CA" sz="3500" b="1" spc="-15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27954" y="5242986"/>
            <a:ext cx="7084406" cy="69250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spc="-150" dirty="0" smtClean="0">
                <a:solidFill>
                  <a:srgbClr val="000000"/>
                </a:solidFill>
              </a:rPr>
              <a:t>How many did you guess?</a:t>
            </a: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8672" y="593549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000" dirty="0">
                <a:solidFill>
                  <a:srgbClr val="000000"/>
                </a:solidFill>
              </a:rPr>
              <a:t>Source: U.S. Energy Information Administration (</a:t>
            </a:r>
            <a:r>
              <a:rPr lang="en-CA" sz="1000" dirty="0" smtClean="0">
                <a:solidFill>
                  <a:srgbClr val="000000"/>
                </a:solidFill>
              </a:rPr>
              <a:t>2014)</a:t>
            </a:r>
            <a:endParaRPr lang="en-CA" sz="1000" dirty="0">
              <a:solidFill>
                <a:srgbClr val="0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518533"/>
              </p:ext>
            </p:extLst>
          </p:nvPr>
        </p:nvGraphicFramePr>
        <p:xfrm>
          <a:off x="827584" y="1952890"/>
          <a:ext cx="6491064" cy="3060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5532"/>
                <a:gridCol w="3245532"/>
              </a:tblGrid>
              <a:tr h="636543"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Country</a:t>
                      </a:r>
                      <a:endParaRPr lang="en-CA" sz="1800" dirty="0"/>
                    </a:p>
                  </a:txBody>
                  <a:tcPr marL="69854" marR="69854" marT="34927" marB="34927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2014 Oil Consumption</a:t>
                      </a:r>
                    </a:p>
                    <a:p>
                      <a:r>
                        <a:rPr lang="en-CA" sz="1800" dirty="0" smtClean="0"/>
                        <a:t>(millions of barrels</a:t>
                      </a:r>
                      <a:r>
                        <a:rPr lang="en-CA" sz="1800" baseline="0" dirty="0" smtClean="0"/>
                        <a:t> per </a:t>
                      </a:r>
                      <a:r>
                        <a:rPr lang="en-CA" sz="1800" dirty="0" smtClean="0"/>
                        <a:t>day)</a:t>
                      </a:r>
                      <a:endParaRPr lang="en-CA" sz="1800" dirty="0"/>
                    </a:p>
                  </a:txBody>
                  <a:tcPr marL="69854" marR="69854" marT="34927" marB="34927">
                    <a:solidFill>
                      <a:srgbClr val="009999"/>
                    </a:solidFill>
                  </a:tcPr>
                </a:tc>
              </a:tr>
              <a:tr h="349268"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solidFill>
                            <a:srgbClr val="000000"/>
                          </a:solidFill>
                        </a:rPr>
                        <a:t>1. USA</a:t>
                      </a:r>
                      <a:endParaRPr lang="en-CA" sz="1800" dirty="0">
                        <a:solidFill>
                          <a:srgbClr val="000000"/>
                        </a:solidFill>
                      </a:endParaRPr>
                    </a:p>
                  </a:txBody>
                  <a:tcPr marL="69854" marR="69854" marT="34927" marB="34927"/>
                </a:tc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solidFill>
                            <a:srgbClr val="000000"/>
                          </a:solidFill>
                        </a:rPr>
                        <a:t>10+</a:t>
                      </a:r>
                      <a:endParaRPr lang="en-CA" sz="1800" dirty="0">
                        <a:solidFill>
                          <a:srgbClr val="000000"/>
                        </a:solidFill>
                      </a:endParaRPr>
                    </a:p>
                  </a:txBody>
                  <a:tcPr marL="69854" marR="69854" marT="34927" marB="34927"/>
                </a:tc>
              </a:tr>
              <a:tr h="349268"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solidFill>
                            <a:srgbClr val="000000"/>
                          </a:solidFill>
                        </a:rPr>
                        <a:t>2.</a:t>
                      </a:r>
                      <a:r>
                        <a:rPr lang="en-CA" sz="1800" baseline="0" dirty="0" smtClean="0">
                          <a:solidFill>
                            <a:srgbClr val="000000"/>
                          </a:solidFill>
                        </a:rPr>
                        <a:t> N/A</a:t>
                      </a:r>
                    </a:p>
                  </a:txBody>
                  <a:tcPr marL="69854" marR="69854" marT="34927" marB="34927"/>
                </a:tc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solidFill>
                            <a:srgbClr val="000000"/>
                          </a:solidFill>
                        </a:rPr>
                        <a:t>7 - 10</a:t>
                      </a:r>
                      <a:endParaRPr lang="en-CA" sz="1800" dirty="0">
                        <a:solidFill>
                          <a:srgbClr val="000000"/>
                        </a:solidFill>
                      </a:endParaRPr>
                    </a:p>
                  </a:txBody>
                  <a:tcPr marL="69854" marR="69854" marT="34927" marB="34927"/>
                </a:tc>
              </a:tr>
              <a:tr h="349268"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solidFill>
                            <a:srgbClr val="000000"/>
                          </a:solidFill>
                        </a:rPr>
                        <a:t>3. Japan</a:t>
                      </a:r>
                      <a:endParaRPr lang="en-CA" sz="1800" dirty="0">
                        <a:solidFill>
                          <a:srgbClr val="000000"/>
                        </a:solidFill>
                      </a:endParaRPr>
                    </a:p>
                  </a:txBody>
                  <a:tcPr marL="69854" marR="69854" marT="34927" marB="34927"/>
                </a:tc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solidFill>
                            <a:srgbClr val="000000"/>
                          </a:solidFill>
                        </a:rPr>
                        <a:t>4 - 7</a:t>
                      </a:r>
                      <a:endParaRPr lang="en-CA" sz="1800" dirty="0">
                        <a:solidFill>
                          <a:srgbClr val="000000"/>
                        </a:solidFill>
                      </a:endParaRPr>
                    </a:p>
                  </a:txBody>
                  <a:tcPr marL="69854" marR="69854" marT="34927" marB="34927"/>
                </a:tc>
              </a:tr>
              <a:tr h="7278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>
                          <a:solidFill>
                            <a:srgbClr val="000000"/>
                          </a:solidFill>
                        </a:rPr>
                        <a:t>4. Canada, Germany, South Korea, Mexico</a:t>
                      </a:r>
                    </a:p>
                  </a:txBody>
                  <a:tcPr marL="69854" marR="69854" marT="34927" marB="34927"/>
                </a:tc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solidFill>
                            <a:srgbClr val="000000"/>
                          </a:solidFill>
                        </a:rPr>
                        <a:t>2 - 4</a:t>
                      </a:r>
                      <a:endParaRPr lang="en-CA" sz="1800" dirty="0">
                        <a:solidFill>
                          <a:srgbClr val="000000"/>
                        </a:solidFill>
                      </a:endParaRPr>
                    </a:p>
                  </a:txBody>
                  <a:tcPr marL="69854" marR="69854" marT="34927" marB="34927"/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>
                          <a:solidFill>
                            <a:srgbClr val="000000"/>
                          </a:solidFill>
                        </a:rPr>
                        <a:t>5. Australia, France, Italy,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>
                          <a:solidFill>
                            <a:srgbClr val="000000"/>
                          </a:solidFill>
                        </a:rPr>
                        <a:t>Spain, UK</a:t>
                      </a:r>
                    </a:p>
                  </a:txBody>
                  <a:tcPr marL="69854" marR="69854" marT="34927" marB="34927"/>
                </a:tc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solidFill>
                            <a:srgbClr val="000000"/>
                          </a:solidFill>
                        </a:rPr>
                        <a:t>1 - 2</a:t>
                      </a:r>
                      <a:endParaRPr lang="en-CA" sz="1800" dirty="0">
                        <a:solidFill>
                          <a:srgbClr val="000000"/>
                        </a:solidFill>
                      </a:endParaRPr>
                    </a:p>
                  </a:txBody>
                  <a:tcPr marL="69854" marR="69854" marT="34927" marB="3492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87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23528" y="1340768"/>
            <a:ext cx="8604448" cy="484094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spc="-150" dirty="0" smtClean="0">
                <a:solidFill>
                  <a:srgbClr val="000000"/>
                </a:solidFill>
              </a:rPr>
              <a:t>Since country populations vary greatly, it is useful to look at per capita oil consumption.</a:t>
            </a:r>
            <a:endParaRPr lang="en-CA" sz="900" spc="-150" dirty="0" smtClean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endParaRPr lang="en-CA" sz="900" spc="-150" dirty="0" smtClean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r>
              <a:rPr lang="en-CA" sz="2800" spc="-150" dirty="0" smtClean="0">
                <a:solidFill>
                  <a:srgbClr val="000000"/>
                </a:solidFill>
              </a:rPr>
              <a:t>Many statistics are expressed per capita, which means you divide the total by the country’s population:</a:t>
            </a:r>
          </a:p>
          <a:p>
            <a:pPr algn="l"/>
            <a:endParaRPr lang="en-CA" sz="900" spc="-150" dirty="0" smtClean="0">
              <a:solidFill>
                <a:srgbClr val="000000"/>
              </a:solidFill>
            </a:endParaRPr>
          </a:p>
          <a:p>
            <a:pPr algn="l"/>
            <a:endParaRPr lang="en-CA" sz="900" spc="-150" dirty="0" smtClean="0">
              <a:solidFill>
                <a:srgbClr val="000000"/>
              </a:solidFill>
            </a:endParaRPr>
          </a:p>
          <a:p>
            <a:pPr algn="l"/>
            <a:endParaRPr lang="en-CA" sz="900" spc="-150" dirty="0" smtClean="0">
              <a:solidFill>
                <a:srgbClr val="000000"/>
              </a:solidFill>
            </a:endParaRPr>
          </a:p>
          <a:p>
            <a:pPr algn="l"/>
            <a:endParaRPr lang="en-CA" sz="900" spc="-150" dirty="0">
              <a:solidFill>
                <a:srgbClr val="000000"/>
              </a:solidFill>
            </a:endParaRPr>
          </a:p>
          <a:p>
            <a:pPr algn="l"/>
            <a:endParaRPr lang="en-CA" sz="900" spc="-150" dirty="0" smtClean="0">
              <a:solidFill>
                <a:srgbClr val="000000"/>
              </a:solidFill>
            </a:endParaRPr>
          </a:p>
          <a:p>
            <a:pPr algn="l"/>
            <a:endParaRPr lang="en-CA" sz="900" spc="-150" dirty="0">
              <a:solidFill>
                <a:srgbClr val="000000"/>
              </a:solidFill>
            </a:endParaRPr>
          </a:p>
          <a:p>
            <a:pPr algn="l"/>
            <a:endParaRPr lang="en-CA" sz="900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endParaRPr lang="en-CA" sz="2800" spc="-150" dirty="0" smtClean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Per capita oil consumption gives us an idea of approximately how much the average person consumes.</a:t>
            </a: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endParaRPr lang="en-CA" sz="2800" spc="-150" dirty="0" smtClean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756089" y="3429000"/>
            <a:ext cx="7056271" cy="11521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CA" sz="2800" b="1" spc="-150" dirty="0"/>
              <a:t>Country’s total oil consumption</a:t>
            </a:r>
          </a:p>
          <a:p>
            <a:pPr>
              <a:lnSpc>
                <a:spcPts val="3200"/>
              </a:lnSpc>
            </a:pPr>
            <a:r>
              <a:rPr lang="en-CA" sz="2800" b="1" spc="-150" dirty="0"/>
              <a:t>Population of that country</a:t>
            </a:r>
          </a:p>
        </p:txBody>
      </p:sp>
      <p:sp>
        <p:nvSpPr>
          <p:cNvPr id="6" name="Rectangle 5"/>
          <p:cNvSpPr/>
          <p:nvPr/>
        </p:nvSpPr>
        <p:spPr>
          <a:xfrm>
            <a:off x="6048672" y="593549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000" dirty="0">
                <a:solidFill>
                  <a:srgbClr val="000000"/>
                </a:solidFill>
              </a:rPr>
              <a:t>Source: U.S. Energy Information Administration (2012)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547" y="4077072"/>
            <a:ext cx="5419725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4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27954" y="1484785"/>
            <a:ext cx="7084406" cy="144015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spc="-150" dirty="0" smtClean="0">
                <a:solidFill>
                  <a:srgbClr val="000000"/>
                </a:solidFill>
              </a:rPr>
              <a:t>Make </a:t>
            </a:r>
            <a:r>
              <a:rPr lang="en-CA" sz="2800" spc="-150" dirty="0">
                <a:solidFill>
                  <a:srgbClr val="000000"/>
                </a:solidFill>
              </a:rPr>
              <a:t>your best </a:t>
            </a:r>
            <a:r>
              <a:rPr lang="en-CA" sz="2800" spc="-150" dirty="0" err="1" smtClean="0">
                <a:solidFill>
                  <a:srgbClr val="000000"/>
                </a:solidFill>
              </a:rPr>
              <a:t>guestimation</a:t>
            </a:r>
            <a:r>
              <a:rPr lang="en-CA" sz="2800" spc="-150" dirty="0" smtClean="0">
                <a:solidFill>
                  <a:srgbClr val="000000"/>
                </a:solidFill>
              </a:rPr>
              <a:t>.</a:t>
            </a:r>
            <a:endParaRPr lang="en-CA" sz="2800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Rank the following countries from highest (1) to lowest (10) per capita oil consumption:</a:t>
            </a: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48672" y="593549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000" dirty="0">
                <a:solidFill>
                  <a:srgbClr val="000000"/>
                </a:solidFill>
              </a:rPr>
              <a:t>Source: U.S. Energy Information Administration (2012)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45825" y="3140968"/>
            <a:ext cx="2097983" cy="23762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b="1" spc="-150" dirty="0" smtClean="0">
                <a:solidFill>
                  <a:srgbClr val="000000"/>
                </a:solidFill>
              </a:rPr>
              <a:t>1. China</a:t>
            </a:r>
            <a:r>
              <a:rPr lang="en-CA" sz="2800" b="1" spc="-150" dirty="0">
                <a:solidFill>
                  <a:srgbClr val="000000"/>
                </a:solidFill>
              </a:rPr>
              <a:t>	</a:t>
            </a:r>
          </a:p>
          <a:p>
            <a:pPr algn="l">
              <a:lnSpc>
                <a:spcPts val="3200"/>
              </a:lnSpc>
            </a:pPr>
            <a:r>
              <a:rPr lang="en-CA" sz="2800" b="1" spc="-150" dirty="0" smtClean="0">
                <a:solidFill>
                  <a:srgbClr val="000000"/>
                </a:solidFill>
              </a:rPr>
              <a:t>2. USA</a:t>
            </a:r>
            <a:endParaRPr lang="en-CA" sz="2800" b="1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r>
              <a:rPr lang="en-CA" sz="2800" b="1" spc="-150" dirty="0" smtClean="0">
                <a:solidFill>
                  <a:srgbClr val="000000"/>
                </a:solidFill>
              </a:rPr>
              <a:t>3. Canada</a:t>
            </a:r>
            <a:endParaRPr lang="en-CA" sz="2800" b="1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r>
              <a:rPr lang="en-CA" sz="2800" b="1" spc="-150" dirty="0" smtClean="0">
                <a:solidFill>
                  <a:srgbClr val="000000"/>
                </a:solidFill>
              </a:rPr>
              <a:t>4. Australia</a:t>
            </a:r>
            <a:endParaRPr lang="en-CA" sz="2800" b="1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r>
              <a:rPr lang="en-CA" sz="2800" b="1" spc="-150" dirty="0" smtClean="0">
                <a:solidFill>
                  <a:srgbClr val="000000"/>
                </a:solidFill>
              </a:rPr>
              <a:t>5. UK</a:t>
            </a:r>
            <a:endParaRPr lang="en-CA" sz="2800" b="1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endParaRPr lang="en-CA" sz="2800" b="1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endParaRPr lang="en-CA" sz="2800" b="1" spc="-150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21165" y="3140968"/>
            <a:ext cx="4879227" cy="23762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b="1" spc="-150" dirty="0">
                <a:solidFill>
                  <a:srgbClr val="000000"/>
                </a:solidFill>
              </a:rPr>
              <a:t>6. Venezuela</a:t>
            </a:r>
          </a:p>
          <a:p>
            <a:pPr algn="l">
              <a:lnSpc>
                <a:spcPts val="3200"/>
              </a:lnSpc>
            </a:pPr>
            <a:r>
              <a:rPr lang="en-CA" sz="2800" b="1" spc="-150" dirty="0">
                <a:solidFill>
                  <a:srgbClr val="000000"/>
                </a:solidFill>
              </a:rPr>
              <a:t>7. Norway</a:t>
            </a:r>
          </a:p>
          <a:p>
            <a:pPr algn="l">
              <a:lnSpc>
                <a:spcPts val="3200"/>
              </a:lnSpc>
            </a:pPr>
            <a:r>
              <a:rPr lang="en-CA" sz="2800" b="1" spc="-150" dirty="0">
                <a:solidFill>
                  <a:srgbClr val="000000"/>
                </a:solidFill>
              </a:rPr>
              <a:t>8. Japan</a:t>
            </a:r>
          </a:p>
          <a:p>
            <a:pPr algn="l">
              <a:lnSpc>
                <a:spcPts val="3200"/>
              </a:lnSpc>
            </a:pPr>
            <a:r>
              <a:rPr lang="en-CA" sz="2800" b="1" spc="-150" dirty="0">
                <a:solidFill>
                  <a:srgbClr val="000000"/>
                </a:solidFill>
              </a:rPr>
              <a:t>9. Germany</a:t>
            </a:r>
          </a:p>
          <a:p>
            <a:pPr algn="l">
              <a:lnSpc>
                <a:spcPts val="3200"/>
              </a:lnSpc>
            </a:pPr>
            <a:r>
              <a:rPr lang="en-CA" sz="2800" b="1" spc="-150" dirty="0">
                <a:solidFill>
                  <a:srgbClr val="000000"/>
                </a:solidFill>
              </a:rPr>
              <a:t>10. New Zealand</a:t>
            </a:r>
          </a:p>
          <a:p>
            <a:pPr algn="l">
              <a:lnSpc>
                <a:spcPts val="3200"/>
              </a:lnSpc>
            </a:pPr>
            <a:endParaRPr lang="en-CA" sz="2800" b="1" spc="-150" dirty="0">
              <a:solidFill>
                <a:srgbClr val="000000"/>
              </a:solidFill>
            </a:endParaRPr>
          </a:p>
          <a:p>
            <a:pPr algn="l">
              <a:lnSpc>
                <a:spcPts val="3200"/>
              </a:lnSpc>
            </a:pPr>
            <a:endParaRPr lang="en-CA" sz="2800" b="1" spc="-1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62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ommon Threads">
      <a:dk1>
        <a:srgbClr val="00A6A2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mon Threads">
      <a:majorFont>
        <a:latin typeface="Incised901 Lt B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btitle/title slide">
  <a:themeElements>
    <a:clrScheme name="Custom 6">
      <a:dk1>
        <a:srgbClr val="00A6A2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7F7F7F"/>
      </a:folHlink>
    </a:clrScheme>
    <a:fontScheme name="Common Threads">
      <a:majorFont>
        <a:latin typeface="Incised901 Lt B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fo slide">
  <a:themeElements>
    <a:clrScheme name="Custom 5">
      <a:dk1>
        <a:srgbClr val="00A6A2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A6A2"/>
      </a:folHlink>
    </a:clrScheme>
    <a:fontScheme name="Common Threads">
      <a:majorFont>
        <a:latin typeface="Incised901 Lt B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Common Threads">
      <a:dk1>
        <a:srgbClr val="00A6A2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mon Threads">
      <a:majorFont>
        <a:latin typeface="Incised901 Lt BT"/>
        <a:ea typeface=""/>
        <a:cs typeface=""/>
      </a:majorFont>
      <a:minorFont>
        <a:latin typeface="Incised901 Lt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</TotalTime>
  <Words>928</Words>
  <Application>Microsoft Office PowerPoint</Application>
  <PresentationFormat>On-screen Show (4:3)</PresentationFormat>
  <Paragraphs>205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Incised901 Lt BT</vt:lpstr>
      <vt:lpstr>Custom Design</vt:lpstr>
      <vt:lpstr>subtitle/title slide</vt:lpstr>
      <vt:lpstr>info slide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ferorek</dc:creator>
  <cp:lastModifiedBy>Ferorelli, Kristina</cp:lastModifiedBy>
  <cp:revision>60</cp:revision>
  <cp:lastPrinted>2016-03-30T13:09:27Z</cp:lastPrinted>
  <dcterms:created xsi:type="dcterms:W3CDTF">2015-05-19T15:54:27Z</dcterms:created>
  <dcterms:modified xsi:type="dcterms:W3CDTF">2016-05-03T19:38:05Z</dcterms:modified>
</cp:coreProperties>
</file>