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2" r:id="rId3"/>
    <p:sldMasterId id="2147483666" r:id="rId4"/>
  </p:sldMasterIdLst>
  <p:handoutMasterIdLst>
    <p:handoutMasterId r:id="rId19"/>
  </p:handoutMasterIdLst>
  <p:sldIdLst>
    <p:sldId id="256" r:id="rId5"/>
    <p:sldId id="258" r:id="rId6"/>
    <p:sldId id="316" r:id="rId7"/>
    <p:sldId id="317" r:id="rId8"/>
    <p:sldId id="318" r:id="rId9"/>
    <p:sldId id="319" r:id="rId10"/>
    <p:sldId id="320" r:id="rId11"/>
    <p:sldId id="298" r:id="rId12"/>
    <p:sldId id="321" r:id="rId13"/>
    <p:sldId id="299" r:id="rId14"/>
    <p:sldId id="322" r:id="rId15"/>
    <p:sldId id="323" r:id="rId16"/>
    <p:sldId id="324" r:id="rId17"/>
    <p:sldId id="32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6" autoAdjust="0"/>
    <p:restoredTop sz="94660"/>
  </p:normalViewPr>
  <p:slideViewPr>
    <p:cSldViewPr>
      <p:cViewPr varScale="1">
        <p:scale>
          <a:sx n="96" d="100"/>
          <a:sy n="96" d="100"/>
        </p:scale>
        <p:origin x="156" y="84"/>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6822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23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5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371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244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58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8B15-197B-4BCA-9E8D-486E981C792F}"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60EC-57F0-4A79-8F61-ED9115704460}"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0462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B558E-E312-4888-915B-44BBEE595F48}"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D4AF-3251-4176-B2ED-352AF1798B7D}"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6785"/>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4665E-117C-4EA6-9534-2AD522AF7604}"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39F0-0234-4DB9-8BB5-B635F5AB68B7}"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18005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17780-D5E8-400A-9CAB-09DD299C46AC}"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6EB-D90A-4C0B-B2AA-E1EBB1566D11}" type="slidenum">
              <a:rPr lang="en-CA" smtClean="0"/>
              <a:t>‹#›</a:t>
            </a:fld>
            <a:endParaRPr lang="en-CA"/>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42894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57841" y="2492896"/>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b="1" spc="-150" dirty="0"/>
              <a:t>Oil </a:t>
            </a:r>
            <a:r>
              <a:rPr lang="en-US" b="1" spc="-150" dirty="0" smtClean="0"/>
              <a:t>Sands</a:t>
            </a:r>
            <a:endParaRPr lang="en-US" b="1" spc="-150" dirty="0"/>
          </a:p>
        </p:txBody>
      </p:sp>
      <p:sp>
        <p:nvSpPr>
          <p:cNvPr id="3" name="Title 1"/>
          <p:cNvSpPr txBox="1">
            <a:spLocks/>
          </p:cNvSpPr>
          <p:nvPr/>
        </p:nvSpPr>
        <p:spPr>
          <a:xfrm>
            <a:off x="1929849" y="2780928"/>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3200" dirty="0"/>
          </a:p>
        </p:txBody>
      </p:sp>
    </p:spTree>
    <p:extLst>
      <p:ext uri="{BB962C8B-B14F-4D97-AF65-F5344CB8AC3E}">
        <p14:creationId xmlns:p14="http://schemas.microsoft.com/office/powerpoint/2010/main" val="39476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7994" y="1772816"/>
            <a:ext cx="5400601"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Step 2:  Read/ Research in your ‘Expert Groups</a:t>
            </a:r>
            <a:r>
              <a:rPr lang="en-CA" sz="3500" b="1" spc="-150" dirty="0" smtClean="0"/>
              <a:t>’</a:t>
            </a:r>
            <a:endParaRPr lang="en-CA" sz="3500" b="1" spc="-150" dirty="0"/>
          </a:p>
        </p:txBody>
      </p:sp>
      <p:sp>
        <p:nvSpPr>
          <p:cNvPr id="3" name="Title 1"/>
          <p:cNvSpPr txBox="1">
            <a:spLocks/>
          </p:cNvSpPr>
          <p:nvPr/>
        </p:nvSpPr>
        <p:spPr>
          <a:xfrm>
            <a:off x="1087994" y="2782311"/>
            <a:ext cx="7084406" cy="30229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smtClean="0">
                <a:solidFill>
                  <a:srgbClr val="000000"/>
                </a:solidFill>
              </a:rPr>
              <a:t>Discuss </a:t>
            </a:r>
            <a:r>
              <a:rPr lang="en-CA" sz="2800" spc="-150" dirty="0">
                <a:solidFill>
                  <a:srgbClr val="000000"/>
                </a:solidFill>
              </a:rPr>
              <a:t>the reading among  your group. </a:t>
            </a:r>
          </a:p>
          <a:p>
            <a:pPr algn="l">
              <a:lnSpc>
                <a:spcPts val="3200"/>
              </a:lnSpc>
            </a:pPr>
            <a:endParaRPr lang="en-CA" sz="2800" spc="-150" dirty="0">
              <a:solidFill>
                <a:srgbClr val="000000"/>
              </a:solidFill>
            </a:endParaRPr>
          </a:p>
          <a:p>
            <a:pPr algn="l">
              <a:lnSpc>
                <a:spcPts val="3200"/>
              </a:lnSpc>
            </a:pPr>
            <a:r>
              <a:rPr lang="en-CA" sz="2800" spc="-150" dirty="0">
                <a:solidFill>
                  <a:srgbClr val="000000"/>
                </a:solidFill>
              </a:rPr>
              <a:t>What are the main ideas and facts presented?</a:t>
            </a:r>
          </a:p>
          <a:p>
            <a:pPr algn="l">
              <a:lnSpc>
                <a:spcPts val="3200"/>
              </a:lnSpc>
            </a:pPr>
            <a:endParaRPr lang="en-CA" sz="2800" spc="-150" dirty="0">
              <a:solidFill>
                <a:srgbClr val="000000"/>
              </a:solidFill>
            </a:endParaRPr>
          </a:p>
          <a:p>
            <a:pPr algn="l">
              <a:lnSpc>
                <a:spcPts val="3200"/>
              </a:lnSpc>
            </a:pPr>
            <a:r>
              <a:rPr lang="en-CA" sz="2800" spc="-150" dirty="0">
                <a:solidFill>
                  <a:srgbClr val="000000"/>
                </a:solidFill>
              </a:rPr>
              <a:t>Students appoint one person in their group to summarize their reading to the class. </a:t>
            </a:r>
          </a:p>
          <a:p>
            <a:pPr algn="l">
              <a:lnSpc>
                <a:spcPts val="3200"/>
              </a:lnSpc>
            </a:pPr>
            <a:endParaRPr lang="en-CA" sz="2800" spc="-150" dirty="0">
              <a:solidFill>
                <a:srgbClr val="000000"/>
              </a:solidFill>
            </a:endParaRPr>
          </a:p>
        </p:txBody>
      </p:sp>
    </p:spTree>
    <p:extLst>
      <p:ext uri="{BB962C8B-B14F-4D97-AF65-F5344CB8AC3E}">
        <p14:creationId xmlns:p14="http://schemas.microsoft.com/office/powerpoint/2010/main" val="860918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7994" y="1558175"/>
            <a:ext cx="7084406"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Step 3: “Town </a:t>
            </a:r>
            <a:r>
              <a:rPr lang="en-CA" sz="3500" b="1" spc="-150" dirty="0" smtClean="0"/>
              <a:t>Hall</a:t>
            </a:r>
            <a:r>
              <a:rPr lang="en-CA" sz="3500" b="1" spc="-150" dirty="0"/>
              <a:t>” discussion </a:t>
            </a:r>
          </a:p>
        </p:txBody>
      </p:sp>
      <p:sp>
        <p:nvSpPr>
          <p:cNvPr id="3" name="Title 1"/>
          <p:cNvSpPr txBox="1">
            <a:spLocks/>
          </p:cNvSpPr>
          <p:nvPr/>
        </p:nvSpPr>
        <p:spPr>
          <a:xfrm>
            <a:off x="1087994" y="2134239"/>
            <a:ext cx="7084406" cy="3959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b="1" spc="-150" dirty="0">
                <a:solidFill>
                  <a:srgbClr val="000000"/>
                </a:solidFill>
              </a:rPr>
              <a:t>Part 1: Summaries</a:t>
            </a:r>
          </a:p>
          <a:p>
            <a:pPr algn="l">
              <a:lnSpc>
                <a:spcPts val="3200"/>
              </a:lnSpc>
            </a:pPr>
            <a:r>
              <a:rPr lang="en-CA" sz="2800" spc="-150" dirty="0" smtClean="0">
                <a:solidFill>
                  <a:srgbClr val="000000"/>
                </a:solidFill>
              </a:rPr>
              <a:t>Arrange </a:t>
            </a:r>
            <a:r>
              <a:rPr lang="en-CA" sz="2800" spc="-150" dirty="0">
                <a:solidFill>
                  <a:srgbClr val="000000"/>
                </a:solidFill>
              </a:rPr>
              <a:t>chairs in a circle, providing one chair per group. </a:t>
            </a:r>
          </a:p>
          <a:p>
            <a:pPr algn="l">
              <a:lnSpc>
                <a:spcPts val="3200"/>
              </a:lnSpc>
            </a:pPr>
            <a:endParaRPr lang="en-CA" sz="2800" spc="-150" dirty="0">
              <a:solidFill>
                <a:srgbClr val="000000"/>
              </a:solidFill>
            </a:endParaRPr>
          </a:p>
          <a:p>
            <a:pPr algn="l">
              <a:lnSpc>
                <a:spcPts val="3200"/>
              </a:lnSpc>
            </a:pPr>
            <a:r>
              <a:rPr lang="en-CA" sz="2800" spc="-150" dirty="0">
                <a:solidFill>
                  <a:srgbClr val="000000"/>
                </a:solidFill>
              </a:rPr>
              <a:t>The person assigned to summarize for each group sits in the chair. The other students then form a larger standing circle around the chairs. </a:t>
            </a:r>
          </a:p>
          <a:p>
            <a:pPr algn="l">
              <a:lnSpc>
                <a:spcPts val="3200"/>
              </a:lnSpc>
            </a:pPr>
            <a:r>
              <a:rPr lang="en-CA" sz="2800" spc="-150" dirty="0">
                <a:solidFill>
                  <a:srgbClr val="000000"/>
                </a:solidFill>
              </a:rPr>
              <a:t>Each representative summarizes the reading assigned to the </a:t>
            </a:r>
            <a:r>
              <a:rPr lang="en-CA" sz="2800" spc="-150" dirty="0" smtClean="0">
                <a:solidFill>
                  <a:srgbClr val="000000"/>
                </a:solidFill>
              </a:rPr>
              <a:t>group. Just </a:t>
            </a:r>
            <a:r>
              <a:rPr lang="en-CA" sz="2800" spc="-150" dirty="0">
                <a:solidFill>
                  <a:srgbClr val="000000"/>
                </a:solidFill>
              </a:rPr>
              <a:t>the facts.  </a:t>
            </a:r>
          </a:p>
          <a:p>
            <a:pPr algn="l">
              <a:lnSpc>
                <a:spcPts val="3200"/>
              </a:lnSpc>
            </a:pPr>
            <a:endParaRPr lang="en-CA" sz="2800" spc="-150" dirty="0">
              <a:solidFill>
                <a:srgbClr val="000000"/>
              </a:solidFill>
            </a:endParaRPr>
          </a:p>
        </p:txBody>
      </p:sp>
    </p:spTree>
    <p:extLst>
      <p:ext uri="{BB962C8B-B14F-4D97-AF65-F5344CB8AC3E}">
        <p14:creationId xmlns:p14="http://schemas.microsoft.com/office/powerpoint/2010/main" val="1062038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1700808"/>
            <a:ext cx="7084406"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Step </a:t>
            </a:r>
            <a:r>
              <a:rPr lang="en-CA" sz="3500" b="1" spc="-150" dirty="0" smtClean="0"/>
              <a:t>4: </a:t>
            </a:r>
            <a:r>
              <a:rPr lang="en-CA" sz="3500" b="1" spc="-150" dirty="0"/>
              <a:t>“Town </a:t>
            </a:r>
            <a:r>
              <a:rPr lang="en-CA" sz="3500" b="1" spc="-150" dirty="0" smtClean="0"/>
              <a:t>Hall</a:t>
            </a:r>
            <a:r>
              <a:rPr lang="en-CA" sz="3500" b="1" spc="-150" dirty="0"/>
              <a:t>” discussion </a:t>
            </a:r>
          </a:p>
        </p:txBody>
      </p:sp>
      <p:sp>
        <p:nvSpPr>
          <p:cNvPr id="3" name="Title 1"/>
          <p:cNvSpPr txBox="1">
            <a:spLocks/>
          </p:cNvSpPr>
          <p:nvPr/>
        </p:nvSpPr>
        <p:spPr>
          <a:xfrm>
            <a:off x="755576" y="2276872"/>
            <a:ext cx="7776864" cy="3959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b="1" spc="-150" dirty="0">
                <a:solidFill>
                  <a:srgbClr val="000000"/>
                </a:solidFill>
              </a:rPr>
              <a:t>Part 2: Comments and questions</a:t>
            </a:r>
          </a:p>
          <a:p>
            <a:pPr algn="l">
              <a:lnSpc>
                <a:spcPts val="3200"/>
              </a:lnSpc>
            </a:pPr>
            <a:r>
              <a:rPr lang="en-CA" sz="2800" spc="-150" dirty="0">
                <a:solidFill>
                  <a:srgbClr val="000000"/>
                </a:solidFill>
              </a:rPr>
              <a:t>After all readings have been summarized, students seated in the circle can comment on what they have heard or to ask one of their peers a question.</a:t>
            </a:r>
          </a:p>
          <a:p>
            <a:pPr algn="l">
              <a:lnSpc>
                <a:spcPts val="3200"/>
              </a:lnSpc>
            </a:pPr>
            <a:endParaRPr lang="en-CA" sz="2800" spc="-150" dirty="0">
              <a:solidFill>
                <a:srgbClr val="000000"/>
              </a:solidFill>
            </a:endParaRPr>
          </a:p>
          <a:p>
            <a:pPr algn="l">
              <a:lnSpc>
                <a:spcPts val="3200"/>
              </a:lnSpc>
            </a:pPr>
            <a:r>
              <a:rPr lang="en-CA" sz="2800" spc="-150" dirty="0" smtClean="0">
                <a:solidFill>
                  <a:srgbClr val="000000"/>
                </a:solidFill>
              </a:rPr>
              <a:t>Students </a:t>
            </a:r>
            <a:r>
              <a:rPr lang="en-CA" sz="2800" spc="-150" dirty="0">
                <a:solidFill>
                  <a:srgbClr val="000000"/>
                </a:solidFill>
              </a:rPr>
              <a:t>in the outer circle are then allowed to enter the conversation by "tapping" the shoulder of someone in their own group and taking their seat. </a:t>
            </a:r>
          </a:p>
          <a:p>
            <a:pPr algn="l">
              <a:lnSpc>
                <a:spcPts val="3200"/>
              </a:lnSpc>
            </a:pPr>
            <a:endParaRPr lang="en-CA" sz="2800" spc="-150" dirty="0">
              <a:solidFill>
                <a:srgbClr val="000000"/>
              </a:solidFill>
            </a:endParaRPr>
          </a:p>
        </p:txBody>
      </p:sp>
    </p:spTree>
    <p:extLst>
      <p:ext uri="{BB962C8B-B14F-4D97-AF65-F5344CB8AC3E}">
        <p14:creationId xmlns:p14="http://schemas.microsoft.com/office/powerpoint/2010/main" val="3003701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7994" y="1558175"/>
            <a:ext cx="7084406"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Step 5: </a:t>
            </a:r>
            <a:r>
              <a:rPr lang="en-CA" sz="3500" b="1" spc="-150" dirty="0" smtClean="0"/>
              <a:t>Debrief</a:t>
            </a:r>
            <a:endParaRPr lang="en-CA" sz="3500" b="1" spc="-150" dirty="0"/>
          </a:p>
        </p:txBody>
      </p:sp>
      <p:sp>
        <p:nvSpPr>
          <p:cNvPr id="3" name="Title 1"/>
          <p:cNvSpPr txBox="1">
            <a:spLocks/>
          </p:cNvSpPr>
          <p:nvPr/>
        </p:nvSpPr>
        <p:spPr>
          <a:xfrm>
            <a:off x="1087994" y="2134239"/>
            <a:ext cx="7084406" cy="3959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smtClean="0">
                <a:solidFill>
                  <a:srgbClr val="000000"/>
                </a:solidFill>
              </a:rPr>
              <a:t>After </a:t>
            </a:r>
            <a:r>
              <a:rPr lang="en-CA" sz="2800" spc="-150" dirty="0">
                <a:solidFill>
                  <a:srgbClr val="000000"/>
                </a:solidFill>
              </a:rPr>
              <a:t>the discussion, students will  reflect on the following questions in their journals and/or through a class discussion:</a:t>
            </a:r>
          </a:p>
          <a:p>
            <a:pPr algn="l">
              <a:lnSpc>
                <a:spcPts val="3200"/>
              </a:lnSpc>
            </a:pPr>
            <a:endParaRPr lang="en-CA" sz="2800" spc="-150" dirty="0">
              <a:solidFill>
                <a:srgbClr val="000000"/>
              </a:solidFill>
            </a:endParaRPr>
          </a:p>
        </p:txBody>
      </p:sp>
    </p:spTree>
    <p:extLst>
      <p:ext uri="{BB962C8B-B14F-4D97-AF65-F5344CB8AC3E}">
        <p14:creationId xmlns:p14="http://schemas.microsoft.com/office/powerpoint/2010/main" val="2845091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87994" y="1628800"/>
            <a:ext cx="7084406" cy="3959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What did you learn from this activity?</a:t>
            </a:r>
            <a:br>
              <a:rPr lang="en-CA" sz="2800" spc="-150" dirty="0">
                <a:solidFill>
                  <a:srgbClr val="000000"/>
                </a:solidFill>
              </a:rPr>
            </a:br>
            <a:r>
              <a:rPr lang="en-CA" sz="2800" spc="-150" dirty="0">
                <a:solidFill>
                  <a:srgbClr val="000000"/>
                </a:solidFill>
              </a:rPr>
              <a:t/>
            </a:r>
            <a:br>
              <a:rPr lang="en-CA" sz="2800" spc="-150" dirty="0">
                <a:solidFill>
                  <a:srgbClr val="000000"/>
                </a:solidFill>
              </a:rPr>
            </a:br>
            <a:r>
              <a:rPr lang="en-CA" sz="2800" spc="-150" dirty="0">
                <a:solidFill>
                  <a:srgbClr val="000000"/>
                </a:solidFill>
              </a:rPr>
              <a:t>How did your ideas about the topic change during this activity, if at all? Explain what caused your ideas to change or why you think your ideas did not change at all.</a:t>
            </a:r>
            <a:br>
              <a:rPr lang="en-CA" sz="2800" spc="-150" dirty="0">
                <a:solidFill>
                  <a:srgbClr val="000000"/>
                </a:solidFill>
              </a:rPr>
            </a:br>
            <a:r>
              <a:rPr lang="en-CA" sz="2800" spc="-150" dirty="0">
                <a:solidFill>
                  <a:srgbClr val="000000"/>
                </a:solidFill>
              </a:rPr>
              <a:t/>
            </a:r>
            <a:br>
              <a:rPr lang="en-CA" sz="2800" spc="-150" dirty="0">
                <a:solidFill>
                  <a:srgbClr val="000000"/>
                </a:solidFill>
              </a:rPr>
            </a:br>
            <a:r>
              <a:rPr lang="en-CA" sz="2800" spc="-150" dirty="0">
                <a:solidFill>
                  <a:srgbClr val="000000"/>
                </a:solidFill>
              </a:rPr>
              <a:t>What does perspective mean? Where does our perspective come from? How does our perspective shape how we see the world?</a:t>
            </a:r>
          </a:p>
        </p:txBody>
      </p:sp>
    </p:spTree>
    <p:extLst>
      <p:ext uri="{BB962C8B-B14F-4D97-AF65-F5344CB8AC3E}">
        <p14:creationId xmlns:p14="http://schemas.microsoft.com/office/powerpoint/2010/main" val="410439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7954" y="1304953"/>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smtClean="0">
                <a:solidFill>
                  <a:srgbClr val="000000"/>
                </a:solidFill>
              </a:rPr>
              <a:t>Alberta </a:t>
            </a:r>
            <a:r>
              <a:rPr lang="en-CA" sz="2800" spc="-150" dirty="0">
                <a:solidFill>
                  <a:srgbClr val="000000"/>
                </a:solidFill>
              </a:rPr>
              <a:t>sits over one of the largest recoverable oil patches in the world, second only to Saudi Arabia.</a:t>
            </a:r>
          </a:p>
          <a:p>
            <a:pPr algn="l">
              <a:lnSpc>
                <a:spcPts val="3200"/>
              </a:lnSpc>
            </a:pPr>
            <a:endParaRPr lang="en-CA" sz="2800" spc="-150" dirty="0">
              <a:solidFill>
                <a:srgbClr val="000000"/>
              </a:solidFill>
            </a:endParaRPr>
          </a:p>
        </p:txBody>
      </p:sp>
      <p:pic>
        <p:nvPicPr>
          <p:cNvPr id="7" name="Picture 6" descr="http://www.greenpeace.org/canada/Global/canada/image/2010/4/teaser/tar%20sands/Jiri%20Rez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664" y="2420888"/>
            <a:ext cx="5036624" cy="3456384"/>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0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4509120"/>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Canada has become the largest supplier of oil to the U.S., with more than a million barrels per day coming from the oil sands. </a:t>
            </a:r>
          </a:p>
          <a:p>
            <a:pPr algn="l">
              <a:lnSpc>
                <a:spcPts val="3200"/>
              </a:lnSpc>
            </a:pPr>
            <a:endParaRPr lang="en-CA" sz="2800" spc="-150" dirty="0">
              <a:solidFill>
                <a:srgbClr val="000000"/>
              </a:solidFill>
            </a:endParaRPr>
          </a:p>
        </p:txBody>
      </p:sp>
      <p:pic>
        <p:nvPicPr>
          <p:cNvPr id="4" name="Picture 3" descr="http://blog.highwaterfilters.com/wp-content/uploads/2011/06/pipelin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700808"/>
            <a:ext cx="5238750" cy="2381250"/>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6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1412776"/>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Currently 40 per cent of all oil produced in Canada is derived from the oil sands.</a:t>
            </a:r>
          </a:p>
          <a:p>
            <a:pPr algn="l">
              <a:lnSpc>
                <a:spcPts val="3200"/>
              </a:lnSpc>
            </a:pPr>
            <a:endParaRPr lang="en-CA" sz="2800" spc="-150" dirty="0">
              <a:solidFill>
                <a:srgbClr val="000000"/>
              </a:solidFill>
            </a:endParaRPr>
          </a:p>
        </p:txBody>
      </p:sp>
      <p:pic>
        <p:nvPicPr>
          <p:cNvPr id="5" name="Picture 4" descr="http://beaconnews.ca/wp-content/uploads/2012/01/Oil-sands-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511" y="2492896"/>
            <a:ext cx="5775411" cy="3368990"/>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5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2708920"/>
            <a:ext cx="7732478" cy="26642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smtClean="0">
                <a:solidFill>
                  <a:srgbClr val="000000"/>
                </a:solidFill>
              </a:rPr>
              <a:t>- Take </a:t>
            </a:r>
            <a:r>
              <a:rPr lang="en-CA" sz="2800" spc="-150" dirty="0">
                <a:solidFill>
                  <a:srgbClr val="000000"/>
                </a:solidFill>
              </a:rPr>
              <a:t>a lot of energy to extract the oil</a:t>
            </a:r>
          </a:p>
          <a:p>
            <a:pPr algn="l">
              <a:lnSpc>
                <a:spcPts val="3200"/>
              </a:lnSpc>
            </a:pPr>
            <a:r>
              <a:rPr lang="en-CA" sz="2800" spc="-150" dirty="0" smtClean="0">
                <a:solidFill>
                  <a:srgbClr val="000000"/>
                </a:solidFill>
              </a:rPr>
              <a:t>- Use </a:t>
            </a:r>
            <a:r>
              <a:rPr lang="en-CA" sz="2800" spc="-150" dirty="0">
                <a:solidFill>
                  <a:srgbClr val="000000"/>
                </a:solidFill>
              </a:rPr>
              <a:t>a lot of water</a:t>
            </a:r>
          </a:p>
          <a:p>
            <a:pPr algn="l">
              <a:lnSpc>
                <a:spcPts val="3200"/>
              </a:lnSpc>
            </a:pPr>
            <a:r>
              <a:rPr lang="en-CA" sz="2800" spc="-150" dirty="0" smtClean="0">
                <a:solidFill>
                  <a:srgbClr val="000000"/>
                </a:solidFill>
              </a:rPr>
              <a:t>- Leave </a:t>
            </a:r>
            <a:r>
              <a:rPr lang="en-CA" sz="2800" spc="-150" dirty="0">
                <a:solidFill>
                  <a:srgbClr val="000000"/>
                </a:solidFill>
              </a:rPr>
              <a:t>a very large environmental footprint</a:t>
            </a:r>
          </a:p>
          <a:p>
            <a:pPr algn="l">
              <a:lnSpc>
                <a:spcPts val="3200"/>
              </a:lnSpc>
            </a:pPr>
            <a:endParaRPr lang="en-CA" sz="2800" spc="-150" dirty="0">
              <a:solidFill>
                <a:srgbClr val="000000"/>
              </a:solidFill>
            </a:endParaRPr>
          </a:p>
        </p:txBody>
      </p:sp>
      <p:sp>
        <p:nvSpPr>
          <p:cNvPr id="4" name="Title 1"/>
          <p:cNvSpPr txBox="1">
            <a:spLocks/>
          </p:cNvSpPr>
          <p:nvPr/>
        </p:nvSpPr>
        <p:spPr>
          <a:xfrm>
            <a:off x="943978" y="1700808"/>
            <a:ext cx="730043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Oil sands are different than conventional oil. </a:t>
            </a:r>
          </a:p>
        </p:txBody>
      </p:sp>
    </p:spTree>
    <p:extLst>
      <p:ext uri="{BB962C8B-B14F-4D97-AF65-F5344CB8AC3E}">
        <p14:creationId xmlns:p14="http://schemas.microsoft.com/office/powerpoint/2010/main" val="2003128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2276872"/>
            <a:ext cx="7732478"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smtClean="0">
                <a:solidFill>
                  <a:srgbClr val="000000"/>
                </a:solidFill>
              </a:rPr>
              <a:t>- provide </a:t>
            </a:r>
            <a:r>
              <a:rPr lang="en-CA" sz="2800" spc="-150" dirty="0">
                <a:solidFill>
                  <a:srgbClr val="000000"/>
                </a:solidFill>
              </a:rPr>
              <a:t>employment</a:t>
            </a:r>
            <a:br>
              <a:rPr lang="en-CA" sz="2800" spc="-150" dirty="0">
                <a:solidFill>
                  <a:srgbClr val="000000"/>
                </a:solidFill>
              </a:rPr>
            </a:br>
            <a:r>
              <a:rPr lang="en-CA" sz="2800" spc="-150" dirty="0" smtClean="0">
                <a:solidFill>
                  <a:srgbClr val="000000"/>
                </a:solidFill>
              </a:rPr>
              <a:t>- spur </a:t>
            </a:r>
            <a:r>
              <a:rPr lang="en-CA" sz="2800" spc="-150" dirty="0">
                <a:solidFill>
                  <a:srgbClr val="000000"/>
                </a:solidFill>
              </a:rPr>
              <a:t>local economic growth</a:t>
            </a:r>
            <a:br>
              <a:rPr lang="en-CA" sz="2800" spc="-150" dirty="0">
                <a:solidFill>
                  <a:srgbClr val="000000"/>
                </a:solidFill>
              </a:rPr>
            </a:br>
            <a:r>
              <a:rPr lang="en-CA" sz="2800" spc="-150" dirty="0" smtClean="0">
                <a:solidFill>
                  <a:srgbClr val="000000"/>
                </a:solidFill>
              </a:rPr>
              <a:t>- reduce </a:t>
            </a:r>
            <a:r>
              <a:rPr lang="en-CA" sz="2800" spc="-150" dirty="0">
                <a:solidFill>
                  <a:srgbClr val="000000"/>
                </a:solidFill>
              </a:rPr>
              <a:t>our reliance on foreign owned oil</a:t>
            </a:r>
          </a:p>
        </p:txBody>
      </p:sp>
      <p:sp>
        <p:nvSpPr>
          <p:cNvPr id="4" name="Title 1"/>
          <p:cNvSpPr txBox="1">
            <a:spLocks/>
          </p:cNvSpPr>
          <p:nvPr/>
        </p:nvSpPr>
        <p:spPr>
          <a:xfrm>
            <a:off x="943978" y="1700808"/>
            <a:ext cx="730043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oil sands also…</a:t>
            </a:r>
          </a:p>
        </p:txBody>
      </p:sp>
      <p:pic>
        <p:nvPicPr>
          <p:cNvPr id="5" name="Picture 4" descr="http://desmog.ca/sites/default/files/blogimages/tar-sands-in-hands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89040"/>
            <a:ext cx="3004351" cy="2009577"/>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1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2204864"/>
            <a:ext cx="7732478"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Each group will represent a stakeholder in the Albertan Oil Sands.</a:t>
            </a:r>
            <a:r>
              <a:rPr lang="en-CA" sz="1050" spc="-150" dirty="0">
                <a:solidFill>
                  <a:srgbClr val="000000"/>
                </a:solidFill>
              </a:rPr>
              <a:t/>
            </a:r>
            <a:br>
              <a:rPr lang="en-CA" sz="1050" spc="-150" dirty="0">
                <a:solidFill>
                  <a:srgbClr val="000000"/>
                </a:solidFill>
              </a:rPr>
            </a:br>
            <a:r>
              <a:rPr lang="en-CA" sz="1050" spc="-150" dirty="0">
                <a:solidFill>
                  <a:srgbClr val="000000"/>
                </a:solidFill>
              </a:rPr>
              <a:t/>
            </a:r>
            <a:br>
              <a:rPr lang="en-CA" sz="1050" spc="-150" dirty="0">
                <a:solidFill>
                  <a:srgbClr val="000000"/>
                </a:solidFill>
              </a:rPr>
            </a:br>
            <a:r>
              <a:rPr lang="en-CA" sz="2800" spc="-150" dirty="0">
                <a:solidFill>
                  <a:srgbClr val="000000"/>
                </a:solidFill>
              </a:rPr>
              <a:t>We will be holding a Town Hall Meeting.</a:t>
            </a:r>
            <a:r>
              <a:rPr lang="en-CA" sz="1050" spc="-150" dirty="0">
                <a:solidFill>
                  <a:srgbClr val="000000"/>
                </a:solidFill>
              </a:rPr>
              <a:t/>
            </a:r>
            <a:br>
              <a:rPr lang="en-CA" sz="1050" spc="-150" dirty="0">
                <a:solidFill>
                  <a:srgbClr val="000000"/>
                </a:solidFill>
              </a:rPr>
            </a:br>
            <a:r>
              <a:rPr lang="en-CA" sz="1050" spc="-150" dirty="0">
                <a:solidFill>
                  <a:srgbClr val="000000"/>
                </a:solidFill>
              </a:rPr>
              <a:t/>
            </a:r>
            <a:br>
              <a:rPr lang="en-CA" sz="1050" spc="-150" dirty="0">
                <a:solidFill>
                  <a:srgbClr val="000000"/>
                </a:solidFill>
              </a:rPr>
            </a:br>
            <a:r>
              <a:rPr lang="en-CA" sz="2800" spc="-150" dirty="0">
                <a:solidFill>
                  <a:srgbClr val="000000"/>
                </a:solidFill>
              </a:rPr>
              <a:t>The purpose of </a:t>
            </a:r>
            <a:r>
              <a:rPr lang="en-CA" sz="2800" spc="-150" dirty="0" smtClean="0">
                <a:solidFill>
                  <a:srgbClr val="000000"/>
                </a:solidFill>
              </a:rPr>
              <a:t>Town </a:t>
            </a:r>
            <a:r>
              <a:rPr lang="en-CA" sz="2800" spc="-150" dirty="0">
                <a:solidFill>
                  <a:srgbClr val="000000"/>
                </a:solidFill>
              </a:rPr>
              <a:t>H</a:t>
            </a:r>
            <a:r>
              <a:rPr lang="en-CA" sz="2800" spc="-150" dirty="0" smtClean="0">
                <a:solidFill>
                  <a:srgbClr val="000000"/>
                </a:solidFill>
              </a:rPr>
              <a:t>all </a:t>
            </a:r>
            <a:r>
              <a:rPr lang="en-CA" sz="2800" spc="-150" dirty="0">
                <a:solidFill>
                  <a:srgbClr val="000000"/>
                </a:solidFill>
              </a:rPr>
              <a:t>M</a:t>
            </a:r>
            <a:r>
              <a:rPr lang="en-CA" sz="2800" spc="-150" dirty="0" smtClean="0">
                <a:solidFill>
                  <a:srgbClr val="000000"/>
                </a:solidFill>
              </a:rPr>
              <a:t>eetings </a:t>
            </a:r>
            <a:r>
              <a:rPr lang="en-CA" sz="2800" spc="-150" dirty="0">
                <a:solidFill>
                  <a:srgbClr val="000000"/>
                </a:solidFill>
              </a:rPr>
              <a:t>is to provide a space for community members to share their perspective on a topic of concern. In this format, different perspectives are often shared.</a:t>
            </a:r>
          </a:p>
        </p:txBody>
      </p:sp>
      <p:sp>
        <p:nvSpPr>
          <p:cNvPr id="4" name="Title 1"/>
          <p:cNvSpPr txBox="1">
            <a:spLocks/>
          </p:cNvSpPr>
          <p:nvPr/>
        </p:nvSpPr>
        <p:spPr>
          <a:xfrm>
            <a:off x="511930" y="1484784"/>
            <a:ext cx="8452558"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200" b="1" spc="-150" dirty="0"/>
              <a:t>As a class, we will be dividing into </a:t>
            </a:r>
            <a:r>
              <a:rPr lang="en-CA" sz="3200" b="1" spc="-150" dirty="0" smtClean="0"/>
              <a:t>five </a:t>
            </a:r>
            <a:r>
              <a:rPr lang="en-CA" sz="3200" b="1" spc="-150" dirty="0"/>
              <a:t>groups.</a:t>
            </a:r>
          </a:p>
        </p:txBody>
      </p:sp>
    </p:spTree>
    <p:extLst>
      <p:ext uri="{BB962C8B-B14F-4D97-AF65-F5344CB8AC3E}">
        <p14:creationId xmlns:p14="http://schemas.microsoft.com/office/powerpoint/2010/main" val="47950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1666844"/>
            <a:ext cx="730043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smtClean="0"/>
              <a:t>Some stakeholders include:</a:t>
            </a:r>
            <a:endParaRPr lang="en-CA" sz="3500" b="1" spc="-150" dirty="0"/>
          </a:p>
        </p:txBody>
      </p:sp>
      <p:pic>
        <p:nvPicPr>
          <p:cNvPr id="7" name="table"/>
          <p:cNvPicPr>
            <a:picLocks noChangeAspect="1"/>
          </p:cNvPicPr>
          <p:nvPr/>
        </p:nvPicPr>
        <p:blipFill>
          <a:blip r:embed="rId2"/>
          <a:stretch>
            <a:fillRect/>
          </a:stretch>
        </p:blipFill>
        <p:spPr>
          <a:xfrm>
            <a:off x="323528" y="2170900"/>
            <a:ext cx="8531457" cy="1834164"/>
          </a:xfrm>
          <a:prstGeom prst="rect">
            <a:avLst/>
          </a:prstGeom>
        </p:spPr>
      </p:pic>
    </p:spTree>
    <p:extLst>
      <p:ext uri="{BB962C8B-B14F-4D97-AF65-F5344CB8AC3E}">
        <p14:creationId xmlns:p14="http://schemas.microsoft.com/office/powerpoint/2010/main" val="934719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2924944"/>
            <a:ext cx="730043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Step 1:  Divide into </a:t>
            </a:r>
            <a:r>
              <a:rPr lang="en-CA" sz="3500" b="1" spc="-150" dirty="0" smtClean="0"/>
              <a:t>five </a:t>
            </a:r>
            <a:r>
              <a:rPr lang="en-CA" sz="3500" b="1" spc="-150" dirty="0"/>
              <a:t>groups.</a:t>
            </a:r>
          </a:p>
        </p:txBody>
      </p:sp>
    </p:spTree>
    <p:extLst>
      <p:ext uri="{BB962C8B-B14F-4D97-AF65-F5344CB8AC3E}">
        <p14:creationId xmlns:p14="http://schemas.microsoft.com/office/powerpoint/2010/main" val="331285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title slide">
  <a:themeElements>
    <a:clrScheme name="Custom 6">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7F7F7F"/>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lide">
  <a:themeElements>
    <a:clrScheme name="Custom 5">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A6A2"/>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Incised901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TotalTime>
  <Words>351</Words>
  <Application>Microsoft Office PowerPoint</Application>
  <PresentationFormat>On-screen Show (4:3)</PresentationFormat>
  <Paragraphs>34</Paragraphs>
  <Slides>14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Incised901 Lt BT</vt:lpstr>
      <vt:lpstr>Custom Design</vt:lpstr>
      <vt:lpstr>subtitle/title slide</vt:lpstr>
      <vt:lpstr>info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ferorek</dc:creator>
  <cp:lastModifiedBy>Ferorelli, Kristina</cp:lastModifiedBy>
  <cp:revision>55</cp:revision>
  <dcterms:created xsi:type="dcterms:W3CDTF">2015-05-19T15:54:27Z</dcterms:created>
  <dcterms:modified xsi:type="dcterms:W3CDTF">2016-11-15T13:59:48Z</dcterms:modified>
</cp:coreProperties>
</file>